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60" r:id="rId5"/>
    <p:sldId id="259" r:id="rId6"/>
    <p:sldId id="288" r:id="rId7"/>
    <p:sldId id="289" r:id="rId8"/>
    <p:sldId id="264" r:id="rId9"/>
    <p:sldId id="262" r:id="rId10"/>
    <p:sldId id="292" r:id="rId11"/>
    <p:sldId id="265" r:id="rId12"/>
    <p:sldId id="291" r:id="rId13"/>
    <p:sldId id="267" r:id="rId14"/>
    <p:sldId id="324" r:id="rId15"/>
    <p:sldId id="301" r:id="rId16"/>
    <p:sldId id="268" r:id="rId17"/>
    <p:sldId id="269" r:id="rId18"/>
    <p:sldId id="270" r:id="rId19"/>
    <p:sldId id="271" r:id="rId20"/>
    <p:sldId id="273" r:id="rId21"/>
    <p:sldId id="272" r:id="rId22"/>
    <p:sldId id="274" r:id="rId23"/>
    <p:sldId id="275" r:id="rId24"/>
    <p:sldId id="276" r:id="rId25"/>
    <p:sldId id="277" r:id="rId26"/>
    <p:sldId id="279" r:id="rId27"/>
    <p:sldId id="278" r:id="rId28"/>
    <p:sldId id="280" r:id="rId29"/>
    <p:sldId id="300" r:id="rId30"/>
    <p:sldId id="282" r:id="rId31"/>
    <p:sldId id="281" r:id="rId32"/>
    <p:sldId id="313" r:id="rId33"/>
    <p:sldId id="315" r:id="rId34"/>
    <p:sldId id="312" r:id="rId35"/>
    <p:sldId id="283" r:id="rId36"/>
    <p:sldId id="284" r:id="rId37"/>
    <p:sldId id="299" r:id="rId38"/>
    <p:sldId id="318" r:id="rId39"/>
    <p:sldId id="317" r:id="rId40"/>
    <p:sldId id="316" r:id="rId41"/>
    <p:sldId id="311" r:id="rId42"/>
    <p:sldId id="302" r:id="rId43"/>
    <p:sldId id="303" r:id="rId44"/>
    <p:sldId id="304" r:id="rId45"/>
    <p:sldId id="305" r:id="rId46"/>
    <p:sldId id="306" r:id="rId47"/>
    <p:sldId id="307" r:id="rId48"/>
    <p:sldId id="308" r:id="rId49"/>
    <p:sldId id="309" r:id="rId50"/>
    <p:sldId id="310" r:id="rId51"/>
    <p:sldId id="323" r:id="rId52"/>
    <p:sldId id="314" r:id="rId53"/>
    <p:sldId id="322" r:id="rId54"/>
    <p:sldId id="28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4B99E8-5E0A-4883-80FB-84B006AB5CDD}">
          <p14:sldIdLst>
            <p14:sldId id="256"/>
            <p14:sldId id="257"/>
            <p14:sldId id="258"/>
          </p14:sldIdLst>
        </p14:section>
        <p14:section name="Project Overviwe" id="{4C036074-EED8-4C82-9510-F898AF2C36C0}">
          <p14:sldIdLst>
            <p14:sldId id="260"/>
            <p14:sldId id="259"/>
            <p14:sldId id="288"/>
            <p14:sldId id="289"/>
            <p14:sldId id="264"/>
            <p14:sldId id="262"/>
            <p14:sldId id="292"/>
            <p14:sldId id="265"/>
            <p14:sldId id="291"/>
          </p14:sldIdLst>
        </p14:section>
        <p14:section name="Project Design" id="{2444FCD0-0CFE-4094-87C7-85CED9DFF1C9}">
          <p14:sldIdLst>
            <p14:sldId id="267"/>
            <p14:sldId id="324"/>
            <p14:sldId id="301"/>
            <p14:sldId id="268"/>
            <p14:sldId id="269"/>
            <p14:sldId id="270"/>
            <p14:sldId id="271"/>
            <p14:sldId id="273"/>
            <p14:sldId id="272"/>
          </p14:sldIdLst>
        </p14:section>
        <p14:section name="Models" id="{9483E9CB-DFEF-4EA4-B16F-AD84334D11C4}">
          <p14:sldIdLst>
            <p14:sldId id="274"/>
            <p14:sldId id="275"/>
            <p14:sldId id="276"/>
            <p14:sldId id="277"/>
            <p14:sldId id="279"/>
            <p14:sldId id="278"/>
            <p14:sldId id="280"/>
            <p14:sldId id="300"/>
            <p14:sldId id="282"/>
            <p14:sldId id="281"/>
            <p14:sldId id="313"/>
            <p14:sldId id="315"/>
            <p14:sldId id="312"/>
            <p14:sldId id="283"/>
            <p14:sldId id="284"/>
            <p14:sldId id="299"/>
            <p14:sldId id="318"/>
            <p14:sldId id="317"/>
            <p14:sldId id="316"/>
          </p14:sldIdLst>
        </p14:section>
        <p14:section name="Website&amp;UI" id="{8CAA15C2-7C44-456E-AFB3-AB488C28F1DD}">
          <p14:sldIdLst>
            <p14:sldId id="311"/>
            <p14:sldId id="302"/>
            <p14:sldId id="303"/>
            <p14:sldId id="304"/>
            <p14:sldId id="305"/>
            <p14:sldId id="306"/>
            <p14:sldId id="307"/>
            <p14:sldId id="308"/>
            <p14:sldId id="309"/>
            <p14:sldId id="310"/>
          </p14:sldIdLst>
        </p14:section>
        <p14:section name="Concu" id="{F0BA722A-707A-41C2-81B1-A449622C68E6}">
          <p14:sldIdLst>
            <p14:sldId id="323"/>
            <p14:sldId id="314"/>
            <p14:sldId id="322"/>
          </p14:sldIdLst>
        </p14:section>
        <p14:section name="Tools" id="{73A2FB6C-402E-459E-A276-7E4B11E2C662}">
          <p14:sldIdLst>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50" autoAdjust="0"/>
    <p:restoredTop sz="94660"/>
  </p:normalViewPr>
  <p:slideViewPr>
    <p:cSldViewPr snapToGrid="0">
      <p:cViewPr varScale="1">
        <p:scale>
          <a:sx n="71" d="100"/>
          <a:sy n="71" d="100"/>
        </p:scale>
        <p:origin x="85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F27D9-A808-407D-BCE6-7BB69970F2B1}"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A6A82-E655-40E4-B583-61D1C160EF51}" type="slidenum">
              <a:rPr lang="en-US" smtClean="0"/>
              <a:t>‹#›</a:t>
            </a:fld>
            <a:endParaRPr lang="en-US"/>
          </a:p>
        </p:txBody>
      </p:sp>
    </p:spTree>
    <p:extLst>
      <p:ext uri="{BB962C8B-B14F-4D97-AF65-F5344CB8AC3E}">
        <p14:creationId xmlns:p14="http://schemas.microsoft.com/office/powerpoint/2010/main" val="327722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7513-CC18-F697-45DD-C9589F154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CAF26E-7AB2-FC4E-CE3C-9F1F576C5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261855-CDD4-4955-2CB2-216323F291EF}"/>
              </a:ext>
            </a:extLst>
          </p:cNvPr>
          <p:cNvSpPr>
            <a:spLocks noGrp="1"/>
          </p:cNvSpPr>
          <p:nvPr>
            <p:ph type="dt" sz="half" idx="10"/>
          </p:nvPr>
        </p:nvSpPr>
        <p:spPr/>
        <p:txBody>
          <a:bodyPr/>
          <a:lstStyle/>
          <a:p>
            <a:fld id="{9218DBD9-4DF8-4CFE-B1CE-D15258A9A1B8}" type="datetime1">
              <a:rPr lang="en-US" smtClean="0"/>
              <a:t>2/12/2024</a:t>
            </a:fld>
            <a:endParaRPr lang="en-US"/>
          </a:p>
        </p:txBody>
      </p:sp>
      <p:sp>
        <p:nvSpPr>
          <p:cNvPr id="5" name="Footer Placeholder 4">
            <a:extLst>
              <a:ext uri="{FF2B5EF4-FFF2-40B4-BE49-F238E27FC236}">
                <a16:creationId xmlns:a16="http://schemas.microsoft.com/office/drawing/2014/main" id="{4437A229-E1B8-394A-8086-180311D4A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05489-B67B-FC34-C3D6-CB30662E4BFF}"/>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947146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F6D2-BF08-1EE4-EE15-119D4DA5F3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8B3C37-FC07-2890-BDB8-9697F87675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051E2-056D-17FB-710F-56D37A8E053A}"/>
              </a:ext>
            </a:extLst>
          </p:cNvPr>
          <p:cNvSpPr>
            <a:spLocks noGrp="1"/>
          </p:cNvSpPr>
          <p:nvPr>
            <p:ph type="dt" sz="half" idx="10"/>
          </p:nvPr>
        </p:nvSpPr>
        <p:spPr/>
        <p:txBody>
          <a:bodyPr/>
          <a:lstStyle/>
          <a:p>
            <a:fld id="{FEC80AF4-DC59-4C33-BA3F-24EEE808F97B}" type="datetime1">
              <a:rPr lang="en-US" smtClean="0"/>
              <a:t>2/12/2024</a:t>
            </a:fld>
            <a:endParaRPr lang="en-US"/>
          </a:p>
        </p:txBody>
      </p:sp>
      <p:sp>
        <p:nvSpPr>
          <p:cNvPr id="5" name="Footer Placeholder 4">
            <a:extLst>
              <a:ext uri="{FF2B5EF4-FFF2-40B4-BE49-F238E27FC236}">
                <a16:creationId xmlns:a16="http://schemas.microsoft.com/office/drawing/2014/main" id="{B8668571-9863-E2E7-E1BA-7FB926532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9F680-8C4D-CDB6-B2B8-D044211ABEA9}"/>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3680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5B642E-6099-3285-D662-174E111E0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1956B3-637A-B445-61D6-87A76EB6A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2CC90-8937-FA0F-3DEB-D500F99E1A2C}"/>
              </a:ext>
            </a:extLst>
          </p:cNvPr>
          <p:cNvSpPr>
            <a:spLocks noGrp="1"/>
          </p:cNvSpPr>
          <p:nvPr>
            <p:ph type="dt" sz="half" idx="10"/>
          </p:nvPr>
        </p:nvSpPr>
        <p:spPr/>
        <p:txBody>
          <a:bodyPr/>
          <a:lstStyle/>
          <a:p>
            <a:fld id="{0829232A-C64B-4AB6-B3FB-134832DBD9B1}" type="datetime1">
              <a:rPr lang="en-US" smtClean="0"/>
              <a:t>2/12/2024</a:t>
            </a:fld>
            <a:endParaRPr lang="en-US"/>
          </a:p>
        </p:txBody>
      </p:sp>
      <p:sp>
        <p:nvSpPr>
          <p:cNvPr id="5" name="Footer Placeholder 4">
            <a:extLst>
              <a:ext uri="{FF2B5EF4-FFF2-40B4-BE49-F238E27FC236}">
                <a16:creationId xmlns:a16="http://schemas.microsoft.com/office/drawing/2014/main" id="{CBE39D66-50DF-5636-940A-234DCB578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41FEA-E682-3651-9E5F-C5F686BB05BE}"/>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413454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0CD0-5413-81B3-A7CF-74A63CFE9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DCFEE-43E9-BB1C-8B51-9F324BA36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3AEC1-A3AD-95D1-6046-ED969AD57F0F}"/>
              </a:ext>
            </a:extLst>
          </p:cNvPr>
          <p:cNvSpPr>
            <a:spLocks noGrp="1"/>
          </p:cNvSpPr>
          <p:nvPr>
            <p:ph type="dt" sz="half" idx="10"/>
          </p:nvPr>
        </p:nvSpPr>
        <p:spPr/>
        <p:txBody>
          <a:bodyPr/>
          <a:lstStyle/>
          <a:p>
            <a:fld id="{5BC5B3E9-6576-4F95-BEBB-A9FFBEB501F0}" type="datetime1">
              <a:rPr lang="en-US" smtClean="0"/>
              <a:t>2/12/2024</a:t>
            </a:fld>
            <a:endParaRPr lang="en-US"/>
          </a:p>
        </p:txBody>
      </p:sp>
      <p:sp>
        <p:nvSpPr>
          <p:cNvPr id="5" name="Footer Placeholder 4">
            <a:extLst>
              <a:ext uri="{FF2B5EF4-FFF2-40B4-BE49-F238E27FC236}">
                <a16:creationId xmlns:a16="http://schemas.microsoft.com/office/drawing/2014/main" id="{2C75A89D-87AF-16C5-2069-C53E26913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13AA8-1843-195D-2D17-B7216FF10274}"/>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101360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60E8-4D2D-703D-7127-1A57815D6D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26D18-B904-0A6A-A79B-B1EDD88514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C88B58-6FEF-FBCA-6980-6F4BBBA2216F}"/>
              </a:ext>
            </a:extLst>
          </p:cNvPr>
          <p:cNvSpPr>
            <a:spLocks noGrp="1"/>
          </p:cNvSpPr>
          <p:nvPr>
            <p:ph type="dt" sz="half" idx="10"/>
          </p:nvPr>
        </p:nvSpPr>
        <p:spPr/>
        <p:txBody>
          <a:bodyPr/>
          <a:lstStyle/>
          <a:p>
            <a:fld id="{5F7E77C9-BC5C-4CB7-9621-85AF4AD68A8A}" type="datetime1">
              <a:rPr lang="en-US" smtClean="0"/>
              <a:t>2/12/2024</a:t>
            </a:fld>
            <a:endParaRPr lang="en-US"/>
          </a:p>
        </p:txBody>
      </p:sp>
      <p:sp>
        <p:nvSpPr>
          <p:cNvPr id="5" name="Footer Placeholder 4">
            <a:extLst>
              <a:ext uri="{FF2B5EF4-FFF2-40B4-BE49-F238E27FC236}">
                <a16:creationId xmlns:a16="http://schemas.microsoft.com/office/drawing/2014/main" id="{9329D79F-91CC-3542-B25D-3DCA4CA04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2FEF0-E56B-D1F0-CC86-E8ACA6C2F0A0}"/>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772934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8C81-136A-1564-9BDA-136DB4101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EFF2F-5D29-84CF-E7AB-C7A5AB3485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E9619C-7BEA-62C2-ACC8-ABBD8A8AD9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89B8AB-6FF1-25AF-387C-1CA4AEAE2DCE}"/>
              </a:ext>
            </a:extLst>
          </p:cNvPr>
          <p:cNvSpPr>
            <a:spLocks noGrp="1"/>
          </p:cNvSpPr>
          <p:nvPr>
            <p:ph type="dt" sz="half" idx="10"/>
          </p:nvPr>
        </p:nvSpPr>
        <p:spPr/>
        <p:txBody>
          <a:bodyPr/>
          <a:lstStyle/>
          <a:p>
            <a:fld id="{5A79508F-2FDE-4CC0-9DFE-1205BABC6F0E}" type="datetime1">
              <a:rPr lang="en-US" smtClean="0"/>
              <a:t>2/12/2024</a:t>
            </a:fld>
            <a:endParaRPr lang="en-US"/>
          </a:p>
        </p:txBody>
      </p:sp>
      <p:sp>
        <p:nvSpPr>
          <p:cNvPr id="6" name="Footer Placeholder 5">
            <a:extLst>
              <a:ext uri="{FF2B5EF4-FFF2-40B4-BE49-F238E27FC236}">
                <a16:creationId xmlns:a16="http://schemas.microsoft.com/office/drawing/2014/main" id="{CEF19A89-DFE6-4546-F3F2-BABDFAF23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C81927-7689-FF40-1380-FCB037FC14C2}"/>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129800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2388-6240-D74C-2AA8-039F4EBF0C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F0AEDC-6725-59E3-C8CE-5B7D4747B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7A7C35-88C2-8E1B-96F7-E68870E9A9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8CDAB6-F52A-A39D-8DBD-35F54F77F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C4299-5864-77A0-0090-60E991E2B4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FCB3A7-96E3-4589-5568-CF405916ED88}"/>
              </a:ext>
            </a:extLst>
          </p:cNvPr>
          <p:cNvSpPr>
            <a:spLocks noGrp="1"/>
          </p:cNvSpPr>
          <p:nvPr>
            <p:ph type="dt" sz="half" idx="10"/>
          </p:nvPr>
        </p:nvSpPr>
        <p:spPr/>
        <p:txBody>
          <a:bodyPr/>
          <a:lstStyle/>
          <a:p>
            <a:fld id="{475FFBA1-ECC4-4AFE-8D7B-C79461A26494}" type="datetime1">
              <a:rPr lang="en-US" smtClean="0"/>
              <a:t>2/12/2024</a:t>
            </a:fld>
            <a:endParaRPr lang="en-US"/>
          </a:p>
        </p:txBody>
      </p:sp>
      <p:sp>
        <p:nvSpPr>
          <p:cNvPr id="8" name="Footer Placeholder 7">
            <a:extLst>
              <a:ext uri="{FF2B5EF4-FFF2-40B4-BE49-F238E27FC236}">
                <a16:creationId xmlns:a16="http://schemas.microsoft.com/office/drawing/2014/main" id="{4B4CBDB4-554F-FCA5-6256-9B73E84E1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0112F0-62D7-741C-D9CB-6D4D91542431}"/>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184949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7164-2ABB-85E3-3160-7B5AC3ECBB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2FDFBC-3D45-B0EA-00F5-531EC9F2F495}"/>
              </a:ext>
            </a:extLst>
          </p:cNvPr>
          <p:cNvSpPr>
            <a:spLocks noGrp="1"/>
          </p:cNvSpPr>
          <p:nvPr>
            <p:ph type="dt" sz="half" idx="10"/>
          </p:nvPr>
        </p:nvSpPr>
        <p:spPr/>
        <p:txBody>
          <a:bodyPr/>
          <a:lstStyle/>
          <a:p>
            <a:fld id="{A0867FBB-CD9F-4DEE-9239-9FBB533E89A5}" type="datetime1">
              <a:rPr lang="en-US" smtClean="0"/>
              <a:t>2/12/2024</a:t>
            </a:fld>
            <a:endParaRPr lang="en-US"/>
          </a:p>
        </p:txBody>
      </p:sp>
      <p:sp>
        <p:nvSpPr>
          <p:cNvPr id="4" name="Footer Placeholder 3">
            <a:extLst>
              <a:ext uri="{FF2B5EF4-FFF2-40B4-BE49-F238E27FC236}">
                <a16:creationId xmlns:a16="http://schemas.microsoft.com/office/drawing/2014/main" id="{0AE35EBF-9537-CBCF-2F88-3BF743CD28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C17E9-0518-8ADC-973B-50BD43766995}"/>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63253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0A802C-46D9-3666-C2B3-25FBC8B54BF9}"/>
              </a:ext>
            </a:extLst>
          </p:cNvPr>
          <p:cNvSpPr>
            <a:spLocks noGrp="1"/>
          </p:cNvSpPr>
          <p:nvPr>
            <p:ph type="dt" sz="half" idx="10"/>
          </p:nvPr>
        </p:nvSpPr>
        <p:spPr/>
        <p:txBody>
          <a:bodyPr/>
          <a:lstStyle/>
          <a:p>
            <a:fld id="{A86FAFD1-13D4-4C4A-9AFF-60C52E03D5C7}" type="datetime1">
              <a:rPr lang="en-US" smtClean="0"/>
              <a:t>2/12/2024</a:t>
            </a:fld>
            <a:endParaRPr lang="en-US"/>
          </a:p>
        </p:txBody>
      </p:sp>
      <p:sp>
        <p:nvSpPr>
          <p:cNvPr id="3" name="Footer Placeholder 2">
            <a:extLst>
              <a:ext uri="{FF2B5EF4-FFF2-40B4-BE49-F238E27FC236}">
                <a16:creationId xmlns:a16="http://schemas.microsoft.com/office/drawing/2014/main" id="{E16BC7BB-011E-02B9-1BE6-919A15F306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6CE334-3923-C398-D0AB-35BCF9E5EA3C}"/>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78544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B8F4-E1B1-ED90-6E17-AE97734C3F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B6ACB9-EE87-002A-2306-B7FC5BBD7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C92F28-B668-5F64-981D-0F756759F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A6C10-86BB-407C-6AAA-1E6BABB704F7}"/>
              </a:ext>
            </a:extLst>
          </p:cNvPr>
          <p:cNvSpPr>
            <a:spLocks noGrp="1"/>
          </p:cNvSpPr>
          <p:nvPr>
            <p:ph type="dt" sz="half" idx="10"/>
          </p:nvPr>
        </p:nvSpPr>
        <p:spPr/>
        <p:txBody>
          <a:bodyPr/>
          <a:lstStyle/>
          <a:p>
            <a:fld id="{7B25EE5F-4A2A-4564-A208-A12906DDDE3E}" type="datetime1">
              <a:rPr lang="en-US" smtClean="0"/>
              <a:t>2/12/2024</a:t>
            </a:fld>
            <a:endParaRPr lang="en-US"/>
          </a:p>
        </p:txBody>
      </p:sp>
      <p:sp>
        <p:nvSpPr>
          <p:cNvPr id="6" name="Footer Placeholder 5">
            <a:extLst>
              <a:ext uri="{FF2B5EF4-FFF2-40B4-BE49-F238E27FC236}">
                <a16:creationId xmlns:a16="http://schemas.microsoft.com/office/drawing/2014/main" id="{3C573CA2-E959-A481-83D9-5F44FCE17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B34166-263B-7A95-E46C-1A52FF7C98F0}"/>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416756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F62D-ACD5-E38D-3249-EB47F3F80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BD5E3-FD88-340F-12F5-93474C0B4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A6F5CB-A7B2-74F8-E999-4070BC769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618C5-765E-1C19-A268-B1889D7AC517}"/>
              </a:ext>
            </a:extLst>
          </p:cNvPr>
          <p:cNvSpPr>
            <a:spLocks noGrp="1"/>
          </p:cNvSpPr>
          <p:nvPr>
            <p:ph type="dt" sz="half" idx="10"/>
          </p:nvPr>
        </p:nvSpPr>
        <p:spPr/>
        <p:txBody>
          <a:bodyPr/>
          <a:lstStyle/>
          <a:p>
            <a:fld id="{B92D7394-5E4A-4CB1-9A07-78CB387CFAF7}" type="datetime1">
              <a:rPr lang="en-US" smtClean="0"/>
              <a:t>2/12/2024</a:t>
            </a:fld>
            <a:endParaRPr lang="en-US"/>
          </a:p>
        </p:txBody>
      </p:sp>
      <p:sp>
        <p:nvSpPr>
          <p:cNvPr id="6" name="Footer Placeholder 5">
            <a:extLst>
              <a:ext uri="{FF2B5EF4-FFF2-40B4-BE49-F238E27FC236}">
                <a16:creationId xmlns:a16="http://schemas.microsoft.com/office/drawing/2014/main" id="{3AC782EA-4DF3-ED02-EC8A-FE63BBCEB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30939-1295-00E0-7F53-919005355A28}"/>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33472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1AB91E-1638-8BA4-EC62-58F116C20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6B4266-FBE3-22B3-C17E-089FDFACF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1DDDC-3E59-31D3-58B9-349C4A396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B2628-0858-49B5-8BF0-C05C7CD4D3F3}" type="datetime1">
              <a:rPr lang="en-US" smtClean="0"/>
              <a:t>2/12/2024</a:t>
            </a:fld>
            <a:endParaRPr lang="en-US"/>
          </a:p>
        </p:txBody>
      </p:sp>
      <p:sp>
        <p:nvSpPr>
          <p:cNvPr id="5" name="Footer Placeholder 4">
            <a:extLst>
              <a:ext uri="{FF2B5EF4-FFF2-40B4-BE49-F238E27FC236}">
                <a16:creationId xmlns:a16="http://schemas.microsoft.com/office/drawing/2014/main" id="{301ACA19-988A-C167-F3B9-5BE6D44D11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D65C27-5199-2AFC-F81E-E8173CAE0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EFE0F-5F4F-4325-BFA6-A8B31D740C18}" type="slidenum">
              <a:rPr lang="en-US" smtClean="0"/>
              <a:t>‹#›</a:t>
            </a:fld>
            <a:endParaRPr lang="en-US"/>
          </a:p>
        </p:txBody>
      </p:sp>
    </p:spTree>
    <p:extLst>
      <p:ext uri="{BB962C8B-B14F-4D97-AF65-F5344CB8AC3E}">
        <p14:creationId xmlns:p14="http://schemas.microsoft.com/office/powerpoint/2010/main" val="2034495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datasets/thedrcat/daigt-proper-train-dataset" TargetMode="External"/><Relationship Id="rId2" Type="http://schemas.openxmlformats.org/officeDocument/2006/relationships/hyperlink" Target="https://www.kaggle.com/competitions/llm-detect-ai-generated-text/data" TargetMode="Externa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bot and human generative ai">
            <a:extLst>
              <a:ext uri="{FF2B5EF4-FFF2-40B4-BE49-F238E27FC236}">
                <a16:creationId xmlns:a16="http://schemas.microsoft.com/office/drawing/2014/main" id="{3ECFE9C0-1A15-A187-9C43-8EB4AE70B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637"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6CB189-F5C3-747E-5CD1-4A69828164A8}"/>
              </a:ext>
            </a:extLst>
          </p:cNvPr>
          <p:cNvSpPr>
            <a:spLocks noGrp="1"/>
          </p:cNvSpPr>
          <p:nvPr>
            <p:ph type="ctrTitle"/>
          </p:nvPr>
        </p:nvSpPr>
        <p:spPr>
          <a:xfrm>
            <a:off x="295100" y="177452"/>
            <a:ext cx="6724678" cy="3025402"/>
          </a:xfrm>
        </p:spPr>
        <p:txBody>
          <a:bodyPr anchor="b">
            <a:normAutofit/>
          </a:bodyPr>
          <a:lstStyle/>
          <a:p>
            <a:pPr algn="l"/>
            <a:r>
              <a:rPr lang="en-US" sz="4800" dirty="0">
                <a:solidFill>
                  <a:schemeClr val="bg1"/>
                </a:solidFill>
                <a:latin typeface="Verdana" panose="020B0604030504040204" pitchFamily="34" charset="0"/>
                <a:ea typeface="Verdana" panose="020B0604030504040204" pitchFamily="34" charset="0"/>
              </a:rPr>
              <a:t>AI-Generated Media Detection</a:t>
            </a:r>
          </a:p>
        </p:txBody>
      </p:sp>
      <p:sp>
        <p:nvSpPr>
          <p:cNvPr id="3" name="Subtitle 2">
            <a:extLst>
              <a:ext uri="{FF2B5EF4-FFF2-40B4-BE49-F238E27FC236}">
                <a16:creationId xmlns:a16="http://schemas.microsoft.com/office/drawing/2014/main" id="{8261564D-B127-9592-DA72-B01D147C29CA}"/>
              </a:ext>
            </a:extLst>
          </p:cNvPr>
          <p:cNvSpPr>
            <a:spLocks noGrp="1"/>
          </p:cNvSpPr>
          <p:nvPr>
            <p:ph type="subTitle" idx="1"/>
          </p:nvPr>
        </p:nvSpPr>
        <p:spPr>
          <a:xfrm>
            <a:off x="456465" y="3686359"/>
            <a:ext cx="4026767" cy="1344067"/>
          </a:xfrm>
        </p:spPr>
        <p:txBody>
          <a:bodyPr>
            <a:normAutofit/>
          </a:bodyPr>
          <a:lstStyle/>
          <a:p>
            <a:pPr algn="l"/>
            <a:r>
              <a:rPr lang="en-US" sz="2000" dirty="0">
                <a:solidFill>
                  <a:schemeClr val="bg1"/>
                </a:solidFill>
              </a:rPr>
              <a:t>Under Supervision  : </a:t>
            </a:r>
          </a:p>
          <a:p>
            <a:pPr algn="l"/>
            <a:r>
              <a:rPr lang="en-US" sz="2000" dirty="0">
                <a:solidFill>
                  <a:schemeClr val="bg1"/>
                </a:solidFill>
              </a:rPr>
              <a:t>   Dr. </a:t>
            </a:r>
            <a:r>
              <a:rPr lang="en-US" sz="2000" dirty="0" err="1">
                <a:solidFill>
                  <a:schemeClr val="bg1"/>
                </a:solidFill>
              </a:rPr>
              <a:t>Eman</a:t>
            </a:r>
            <a:r>
              <a:rPr lang="en-US" sz="2000" dirty="0">
                <a:solidFill>
                  <a:schemeClr val="bg1"/>
                </a:solidFill>
              </a:rPr>
              <a:t> Abdel-</a:t>
            </a:r>
            <a:r>
              <a:rPr lang="en-US" sz="2000" dirty="0" err="1">
                <a:solidFill>
                  <a:schemeClr val="bg1"/>
                </a:solidFill>
              </a:rPr>
              <a:t>Latef</a:t>
            </a:r>
            <a:r>
              <a:rPr lang="en-US" sz="2000" dirty="0">
                <a:solidFill>
                  <a:schemeClr val="bg1"/>
                </a:solidFill>
              </a:rPr>
              <a:t> . </a:t>
            </a:r>
          </a:p>
          <a:p>
            <a:pPr algn="l"/>
            <a:r>
              <a:rPr lang="en-US" sz="2000" dirty="0">
                <a:solidFill>
                  <a:schemeClr val="bg1"/>
                </a:solidFill>
              </a:rPr>
              <a:t>   Eng. Sahar Mohamed.</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BD49CD6A-03C5-F0C1-7527-21AD44879635}"/>
              </a:ext>
            </a:extLst>
          </p:cNvPr>
          <p:cNvCxnSpPr/>
          <p:nvPr/>
        </p:nvCxnSpPr>
        <p:spPr>
          <a:xfrm>
            <a:off x="356829" y="3402105"/>
            <a:ext cx="4991924" cy="0"/>
          </a:xfrm>
          <a:prstGeom prst="line">
            <a:avLst/>
          </a:prstGeom>
          <a:ln>
            <a:solidFill>
              <a:schemeClr val="bg1"/>
            </a:solidFill>
          </a:ln>
          <a:effectLst>
            <a:innerShdw blurRad="114300">
              <a:prstClr val="black"/>
            </a:innerShdw>
          </a:effectLst>
        </p:spPr>
        <p:style>
          <a:lnRef idx="3">
            <a:schemeClr val="dk1"/>
          </a:lnRef>
          <a:fillRef idx="0">
            <a:schemeClr val="dk1"/>
          </a:fillRef>
          <a:effectRef idx="2">
            <a:schemeClr val="dk1"/>
          </a:effectRef>
          <a:fontRef idx="minor">
            <a:schemeClr val="tx1"/>
          </a:fontRef>
        </p:style>
      </p:cxnSp>
      <p:sp>
        <p:nvSpPr>
          <p:cNvPr id="7" name="Slide Number Placeholder 6">
            <a:extLst>
              <a:ext uri="{FF2B5EF4-FFF2-40B4-BE49-F238E27FC236}">
                <a16:creationId xmlns:a16="http://schemas.microsoft.com/office/drawing/2014/main" id="{14B336B9-F331-4F2A-EA94-9010665A850E}"/>
              </a:ext>
            </a:extLst>
          </p:cNvPr>
          <p:cNvSpPr>
            <a:spLocks noGrp="1"/>
          </p:cNvSpPr>
          <p:nvPr>
            <p:ph type="sldNum" sz="quarter" idx="12"/>
          </p:nvPr>
        </p:nvSpPr>
        <p:spPr/>
        <p:txBody>
          <a:bodyPr/>
          <a:lstStyle/>
          <a:p>
            <a:fld id="{D2CEFE0F-5F4F-4325-BFA6-A8B31D740C18}" type="slidenum">
              <a:rPr lang="en-US" smtClean="0"/>
              <a:t>1</a:t>
            </a:fld>
            <a:endParaRPr lang="en-US"/>
          </a:p>
        </p:txBody>
      </p:sp>
      <p:pic>
        <p:nvPicPr>
          <p:cNvPr id="6" name="Picture 5">
            <a:extLst>
              <a:ext uri="{FF2B5EF4-FFF2-40B4-BE49-F238E27FC236}">
                <a16:creationId xmlns:a16="http://schemas.microsoft.com/office/drawing/2014/main" id="{53AAAEBD-C63A-2CCA-0841-0DF50ADA757F}"/>
              </a:ext>
            </a:extLst>
          </p:cNvPr>
          <p:cNvPicPr>
            <a:picLocks noChangeAspect="1"/>
          </p:cNvPicPr>
          <p:nvPr/>
        </p:nvPicPr>
        <p:blipFill>
          <a:blip r:embed="rId3"/>
          <a:stretch>
            <a:fillRect/>
          </a:stretch>
        </p:blipFill>
        <p:spPr>
          <a:xfrm>
            <a:off x="481029" y="540767"/>
            <a:ext cx="804710" cy="316136"/>
          </a:xfrm>
          <a:prstGeom prst="rect">
            <a:avLst/>
          </a:prstGeom>
        </p:spPr>
      </p:pic>
      <p:cxnSp>
        <p:nvCxnSpPr>
          <p:cNvPr id="12" name="Straight Connector 11">
            <a:extLst>
              <a:ext uri="{FF2B5EF4-FFF2-40B4-BE49-F238E27FC236}">
                <a16:creationId xmlns:a16="http://schemas.microsoft.com/office/drawing/2014/main" id="{88A63B73-8569-3D8D-DF2A-42E151FF2093}"/>
              </a:ext>
            </a:extLst>
          </p:cNvPr>
          <p:cNvCxnSpPr>
            <a:cxnSpLocks/>
          </p:cNvCxnSpPr>
          <p:nvPr/>
        </p:nvCxnSpPr>
        <p:spPr>
          <a:xfrm>
            <a:off x="295100" y="3635188"/>
            <a:ext cx="2313629" cy="0"/>
          </a:xfrm>
          <a:prstGeom prst="line">
            <a:avLst/>
          </a:prstGeom>
          <a:ln/>
        </p:spPr>
        <p:style>
          <a:lnRef idx="3">
            <a:schemeClr val="dk1"/>
          </a:lnRef>
          <a:fillRef idx="0">
            <a:schemeClr val="dk1"/>
          </a:fillRef>
          <a:effectRef idx="2">
            <a:schemeClr val="dk1"/>
          </a:effectRef>
          <a:fontRef idx="minor">
            <a:schemeClr val="tx1"/>
          </a:fontRef>
        </p:style>
      </p:cxnSp>
      <p:pic>
        <p:nvPicPr>
          <p:cNvPr id="15" name="Picture 14" descr="A logo of a university&#10;&#10;Description automatically generated">
            <a:extLst>
              <a:ext uri="{FF2B5EF4-FFF2-40B4-BE49-F238E27FC236}">
                <a16:creationId xmlns:a16="http://schemas.microsoft.com/office/drawing/2014/main" id="{26A0B6E8-AFA3-027E-F692-FD73C4691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56" y="177452"/>
            <a:ext cx="1479262" cy="1009596"/>
          </a:xfrm>
          <a:prstGeom prst="rect">
            <a:avLst/>
          </a:prstGeom>
        </p:spPr>
      </p:pic>
      <p:pic>
        <p:nvPicPr>
          <p:cNvPr id="3074" name="Picture 2">
            <a:extLst>
              <a:ext uri="{FF2B5EF4-FFF2-40B4-BE49-F238E27FC236}">
                <a16:creationId xmlns:a16="http://schemas.microsoft.com/office/drawing/2014/main" id="{D4A6ECBC-93B4-1D99-A031-40BE956FEE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433" y="177452"/>
            <a:ext cx="968886" cy="100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9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E9955-9A5D-D13D-5241-6F9B8BBFEDC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AEAA73-9576-AA91-F1A6-AAF87600CA95}"/>
              </a:ext>
            </a:extLst>
          </p:cNvPr>
          <p:cNvSpPr>
            <a:spLocks noGrp="1"/>
          </p:cNvSpPr>
          <p:nvPr>
            <p:ph type="sldNum" sz="quarter" idx="12"/>
          </p:nvPr>
        </p:nvSpPr>
        <p:spPr/>
        <p:txBody>
          <a:bodyPr/>
          <a:lstStyle/>
          <a:p>
            <a:fld id="{D2CEFE0F-5F4F-4325-BFA6-A8B31D740C18}" type="slidenum">
              <a:rPr lang="en-US" smtClean="0"/>
              <a:t>10</a:t>
            </a:fld>
            <a:endParaRPr lang="en-US"/>
          </a:p>
        </p:txBody>
      </p:sp>
      <p:sp>
        <p:nvSpPr>
          <p:cNvPr id="4" name="TextBox 3">
            <a:extLst>
              <a:ext uri="{FF2B5EF4-FFF2-40B4-BE49-F238E27FC236}">
                <a16:creationId xmlns:a16="http://schemas.microsoft.com/office/drawing/2014/main" id="{685FC408-1F2E-0A09-D301-9217AD4036E1}"/>
              </a:ext>
            </a:extLst>
          </p:cNvPr>
          <p:cNvSpPr txBox="1"/>
          <p:nvPr/>
        </p:nvSpPr>
        <p:spPr>
          <a:xfrm>
            <a:off x="4047566" y="1607401"/>
            <a:ext cx="8144434" cy="2891625"/>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Technical Aspects:</a:t>
            </a:r>
          </a:p>
          <a:p>
            <a:pPr marL="800100" lvl="1" indent="-34290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Text Detection </a:t>
            </a:r>
            <a:r>
              <a:rPr lang="en-US" sz="2000" dirty="0">
                <a:latin typeface="Times New Roman" panose="02020603050405020304" pitchFamily="18" charset="0"/>
                <a:cs typeface="Times New Roman" panose="02020603050405020304" pitchFamily="18" charset="0"/>
              </a:rPr>
              <a:t>: Classification of text by detecting LLMs patterns in textual content .</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Image Detection: </a:t>
            </a:r>
            <a:r>
              <a:rPr lang="en-US" sz="2000" dirty="0">
                <a:latin typeface="Times New Roman" panose="02020603050405020304" pitchFamily="18" charset="0"/>
                <a:cs typeface="Times New Roman" panose="02020603050405020304" pitchFamily="18" charset="0"/>
              </a:rPr>
              <a:t>Detect identity fabrication.  </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Deepfake Recognition</a:t>
            </a:r>
            <a:r>
              <a:rPr lang="en-US" sz="2000" dirty="0">
                <a:latin typeface="Times New Roman" panose="02020603050405020304" pitchFamily="18" charset="0"/>
                <a:cs typeface="Times New Roman" panose="02020603050405020304" pitchFamily="18" charset="0"/>
              </a:rPr>
              <a:t>: Avoid identity impersonation</a:t>
            </a:r>
          </a:p>
        </p:txBody>
      </p:sp>
      <p:pic>
        <p:nvPicPr>
          <p:cNvPr id="6" name="Picture 5" descr="A robot with a glowing blue eye&#10;&#10;Description automatically generated">
            <a:extLst>
              <a:ext uri="{FF2B5EF4-FFF2-40B4-BE49-F238E27FC236}">
                <a16:creationId xmlns:a16="http://schemas.microsoft.com/office/drawing/2014/main" id="{004538B1-8131-CE91-C925-199C0F346565}"/>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DAD4E43B-339B-195E-AE77-E9C7B011BED0}"/>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8" name="Straight Connector 7">
            <a:extLst>
              <a:ext uri="{FF2B5EF4-FFF2-40B4-BE49-F238E27FC236}">
                <a16:creationId xmlns:a16="http://schemas.microsoft.com/office/drawing/2014/main" id="{9C7B09D3-9E52-F215-6895-46477C25A0F7}"/>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94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6402-7654-23C0-3F79-90EE3794DB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8E5052-5AE3-9A33-309A-9BC76C028EE7}"/>
              </a:ext>
            </a:extLst>
          </p:cNvPr>
          <p:cNvSpPr>
            <a:spLocks noGrp="1"/>
          </p:cNvSpPr>
          <p:nvPr>
            <p:ph type="sldNum" sz="quarter" idx="12"/>
          </p:nvPr>
        </p:nvSpPr>
        <p:spPr/>
        <p:txBody>
          <a:bodyPr/>
          <a:lstStyle/>
          <a:p>
            <a:fld id="{D2CEFE0F-5F4F-4325-BFA6-A8B31D740C18}" type="slidenum">
              <a:rPr lang="en-US" smtClean="0"/>
              <a:t>11</a:t>
            </a:fld>
            <a:endParaRPr lang="en-US"/>
          </a:p>
        </p:txBody>
      </p:sp>
      <p:sp>
        <p:nvSpPr>
          <p:cNvPr id="4" name="TextBox 3">
            <a:extLst>
              <a:ext uri="{FF2B5EF4-FFF2-40B4-BE49-F238E27FC236}">
                <a16:creationId xmlns:a16="http://schemas.microsoft.com/office/drawing/2014/main" id="{D116FC56-6B34-D379-16D8-CDEDB9DD1716}"/>
              </a:ext>
            </a:extLst>
          </p:cNvPr>
          <p:cNvSpPr txBox="1"/>
          <p:nvPr/>
        </p:nvSpPr>
        <p:spPr>
          <a:xfrm>
            <a:off x="4047565" y="1607401"/>
            <a:ext cx="8458199" cy="5046061"/>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Significance:</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Preserving Trust</a:t>
            </a:r>
            <a:r>
              <a:rPr lang="en-US" sz="2000" dirty="0">
                <a:latin typeface="Times New Roman" panose="02020603050405020304" pitchFamily="18" charset="0"/>
                <a:cs typeface="Times New Roman" panose="02020603050405020304" pitchFamily="18" charset="0"/>
              </a:rPr>
              <a:t>: Enhancing trust in digital media by ensuring authenticity.</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Mitigating Harm</a:t>
            </a:r>
            <a:r>
              <a:rPr lang="en-US" sz="2000" dirty="0">
                <a:latin typeface="Times New Roman" panose="02020603050405020304" pitchFamily="18" charset="0"/>
                <a:cs typeface="Times New Roman" panose="02020603050405020304" pitchFamily="18" charset="0"/>
              </a:rPr>
              <a:t>: Preventing the potential harm caused by misinformation and manipulated content.</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Contributing to AI Ethics</a:t>
            </a:r>
            <a:r>
              <a:rPr lang="en-US" sz="2000" dirty="0">
                <a:latin typeface="Times New Roman" panose="02020603050405020304" pitchFamily="18" charset="0"/>
                <a:cs typeface="Times New Roman" panose="02020603050405020304" pitchFamily="18" charset="0"/>
              </a:rPr>
              <a:t>: Upholding ethical standards in the development and deployment of AI technologies.</a:t>
            </a:r>
          </a:p>
          <a:p>
            <a:pPr>
              <a:lnSpc>
                <a:spcPct val="200000"/>
              </a:lnSpc>
            </a:pPr>
            <a:endParaRPr lang="en-US" sz="2000" dirty="0">
              <a:latin typeface="Times New Roman" panose="02020603050405020304" pitchFamily="18" charset="0"/>
              <a:cs typeface="Times New Roman" panose="02020603050405020304" pitchFamily="18" charset="0"/>
            </a:endParaRPr>
          </a:p>
        </p:txBody>
      </p:sp>
      <p:pic>
        <p:nvPicPr>
          <p:cNvPr id="6" name="Picture 5" descr="A robot with a glowing blue eye&#10;&#10;Description automatically generated">
            <a:extLst>
              <a:ext uri="{FF2B5EF4-FFF2-40B4-BE49-F238E27FC236}">
                <a16:creationId xmlns:a16="http://schemas.microsoft.com/office/drawing/2014/main" id="{A2AF6A6C-AAB5-A61C-943D-60DE95173CD9}"/>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CAC449BF-E0AB-E50C-AA9E-7FC8BD666EB3}"/>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3" name="Straight Connector 2">
            <a:extLst>
              <a:ext uri="{FF2B5EF4-FFF2-40B4-BE49-F238E27FC236}">
                <a16:creationId xmlns:a16="http://schemas.microsoft.com/office/drawing/2014/main" id="{A5423D55-1F00-21D8-CBC3-F461E07B5420}"/>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8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2B5DB-B5FF-1E7F-2EC3-D3E15AFC55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0EF10-94AC-BD00-2264-B9F4D0F67144}"/>
              </a:ext>
            </a:extLst>
          </p:cNvPr>
          <p:cNvSpPr>
            <a:spLocks noGrp="1"/>
          </p:cNvSpPr>
          <p:nvPr>
            <p:ph type="sldNum" sz="quarter" idx="12"/>
          </p:nvPr>
        </p:nvSpPr>
        <p:spPr/>
        <p:txBody>
          <a:bodyPr/>
          <a:lstStyle/>
          <a:p>
            <a:fld id="{D2CEFE0F-5F4F-4325-BFA6-A8B31D740C18}" type="slidenum">
              <a:rPr lang="en-US" smtClean="0"/>
              <a:t>12</a:t>
            </a:fld>
            <a:endParaRPr lang="en-US"/>
          </a:p>
        </p:txBody>
      </p:sp>
      <p:pic>
        <p:nvPicPr>
          <p:cNvPr id="6" name="Picture 5" descr="A robot with a glowing blue eye&#10;&#10;Description automatically generated">
            <a:extLst>
              <a:ext uri="{FF2B5EF4-FFF2-40B4-BE49-F238E27FC236}">
                <a16:creationId xmlns:a16="http://schemas.microsoft.com/office/drawing/2014/main" id="{4FE39B47-4465-BC8F-F44C-72D417B0E1CC}"/>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B501902A-4C11-83BF-8674-C1D76F2BD57D}"/>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3" name="Straight Connector 2">
            <a:extLst>
              <a:ext uri="{FF2B5EF4-FFF2-40B4-BE49-F238E27FC236}">
                <a16:creationId xmlns:a16="http://schemas.microsoft.com/office/drawing/2014/main" id="{C1928EAE-6DA4-70FB-639F-28788D4ED1A6}"/>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118EDD-25B3-853D-7548-51D3BD3CFD94}"/>
              </a:ext>
            </a:extLst>
          </p:cNvPr>
          <p:cNvSpPr txBox="1"/>
          <p:nvPr/>
        </p:nvSpPr>
        <p:spPr>
          <a:xfrm>
            <a:off x="3704657" y="1213036"/>
            <a:ext cx="8343907" cy="4507388"/>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000" b="1" dirty="0"/>
              <a:t>Goals</a:t>
            </a:r>
            <a:r>
              <a:rPr lang="en-US" sz="2000" dirty="0"/>
              <a:t>:</a:t>
            </a:r>
          </a:p>
          <a:p>
            <a:pPr marL="800100" lvl="1" indent="-342900">
              <a:lnSpc>
                <a:spcPct val="150000"/>
              </a:lnSpc>
              <a:buFont typeface="Wingdings" panose="05000000000000000000" pitchFamily="2" charset="2"/>
              <a:buChar char="Ø"/>
            </a:pPr>
            <a:r>
              <a:rPr lang="en-US" sz="2000" dirty="0"/>
              <a:t>Create a powerful detection system.</a:t>
            </a:r>
          </a:p>
          <a:p>
            <a:pPr marL="800100" lvl="1" indent="-342900">
              <a:lnSpc>
                <a:spcPct val="150000"/>
              </a:lnSpc>
              <a:buFont typeface="Wingdings" panose="05000000000000000000" pitchFamily="2" charset="2"/>
              <a:buChar char="Ø"/>
            </a:pPr>
            <a:r>
              <a:rPr lang="en-US" sz="2000" dirty="0"/>
              <a:t>User Safety: Creating awareness tools to assist users about media manipulation risks.</a:t>
            </a:r>
          </a:p>
          <a:p>
            <a:pPr marL="800100" lvl="1" indent="-342900">
              <a:lnSpc>
                <a:spcPct val="150000"/>
              </a:lnSpc>
              <a:buFont typeface="Wingdings" panose="05000000000000000000" pitchFamily="2" charset="2"/>
              <a:buChar char="Ø"/>
            </a:pPr>
            <a:r>
              <a:rPr lang="en-US" sz="2000" dirty="0"/>
              <a:t>Multimodal Integration: Integrating analysis across multiple modalities for enhanced accuracy.</a:t>
            </a:r>
          </a:p>
          <a:p>
            <a:pPr lvl="1">
              <a:lnSpc>
                <a:spcPct val="200000"/>
              </a:lnSpc>
            </a:pPr>
            <a:endParaRPr lang="en-US" sz="2000" dirty="0"/>
          </a:p>
          <a:p>
            <a:pPr marL="342900" indent="-342900">
              <a:lnSpc>
                <a:spcPct val="150000"/>
              </a:lnSpc>
              <a:buFont typeface="Arial" panose="020B0604020202020204" pitchFamily="34" charset="0"/>
              <a:buChar char="•"/>
            </a:pPr>
            <a:r>
              <a:rPr lang="en-US" sz="2000" dirty="0"/>
              <a:t>Let's delve into the technical aspects and methodologies in the subsequent sections.</a:t>
            </a:r>
          </a:p>
        </p:txBody>
      </p:sp>
    </p:spTree>
    <p:extLst>
      <p:ext uri="{BB962C8B-B14F-4D97-AF65-F5344CB8AC3E}">
        <p14:creationId xmlns:p14="http://schemas.microsoft.com/office/powerpoint/2010/main" val="2560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BEB9D-97E9-9175-CB01-87A47B7EF527}"/>
              </a:ext>
            </a:extLst>
          </p:cNvPr>
          <p:cNvSpPr>
            <a:spLocks noGrp="1"/>
          </p:cNvSpPr>
          <p:nvPr>
            <p:ph type="title"/>
          </p:nvPr>
        </p:nvSpPr>
        <p:spPr>
          <a:xfrm>
            <a:off x="6513342" y="544887"/>
            <a:ext cx="4984813" cy="3157080"/>
          </a:xfrm>
          <a:noFill/>
        </p:spPr>
        <p:txBody>
          <a:bodyPr vert="horz" lIns="91440" tIns="45720" rIns="91440" bIns="45720" rtlCol="0" anchor="b">
            <a:normAutofit/>
          </a:bodyPr>
          <a:lstStyle/>
          <a:p>
            <a:r>
              <a:rPr lang="en-US" sz="5200" dirty="0">
                <a:latin typeface="Verdana" panose="020B0604030504040204" pitchFamily="34" charset="0"/>
                <a:ea typeface="Verdana" panose="020B0604030504040204" pitchFamily="34" charset="0"/>
              </a:rPr>
              <a:t>Project Design</a:t>
            </a:r>
          </a:p>
        </p:txBody>
      </p:sp>
      <p:sp>
        <p:nvSpPr>
          <p:cNvPr id="3" name="Text Placeholder 2">
            <a:extLst>
              <a:ext uri="{FF2B5EF4-FFF2-40B4-BE49-F238E27FC236}">
                <a16:creationId xmlns:a16="http://schemas.microsoft.com/office/drawing/2014/main" id="{C238C179-51CC-76B2-5CB7-EC6CD81E3FEC}"/>
              </a:ext>
            </a:extLst>
          </p:cNvPr>
          <p:cNvSpPr>
            <a:spLocks noGrp="1"/>
          </p:cNvSpPr>
          <p:nvPr>
            <p:ph type="body" idx="1"/>
          </p:nvPr>
        </p:nvSpPr>
        <p:spPr>
          <a:xfrm>
            <a:off x="6636402" y="4072046"/>
            <a:ext cx="4984813" cy="2057289"/>
          </a:xfrm>
          <a:noFill/>
        </p:spPr>
        <p:txBody>
          <a:bodyPr vert="horz" lIns="91440" tIns="45720" rIns="91440" bIns="45720" rtlCol="0">
            <a:normAutofit/>
          </a:bodyPr>
          <a:lstStyle/>
          <a:p>
            <a:pPr marL="342900" indent="-342900">
              <a:buFont typeface="Arial" panose="020B0604020202020204" pitchFamily="34" charset="0"/>
              <a:buChar char="•"/>
            </a:pPr>
            <a:r>
              <a:rPr lang="en-US" dirty="0">
                <a:solidFill>
                  <a:schemeClr val="tx1"/>
                </a:solidFill>
              </a:rPr>
              <a:t>Use Case Diagram.</a:t>
            </a:r>
          </a:p>
          <a:p>
            <a:pPr marL="342900" indent="-342900">
              <a:buFont typeface="Arial" panose="020B0604020202020204" pitchFamily="34" charset="0"/>
              <a:buChar char="•"/>
            </a:pPr>
            <a:r>
              <a:rPr lang="en-US" dirty="0">
                <a:solidFill>
                  <a:schemeClr val="tx1"/>
                </a:solidFill>
              </a:rPr>
              <a:t>Context Diagram.</a:t>
            </a:r>
          </a:p>
          <a:p>
            <a:pPr marL="342900" indent="-342900">
              <a:buFont typeface="Arial" panose="020B0604020202020204" pitchFamily="34" charset="0"/>
              <a:buChar char="•"/>
            </a:pPr>
            <a:r>
              <a:rPr lang="en-US" dirty="0">
                <a:solidFill>
                  <a:schemeClr val="tx1"/>
                </a:solidFill>
              </a:rPr>
              <a:t>Data Flow  Diagram.</a:t>
            </a:r>
          </a:p>
          <a:p>
            <a:pPr marL="342900" indent="-342900">
              <a:buFont typeface="Arial" panose="020B0604020202020204" pitchFamily="34" charset="0"/>
              <a:buChar char="•"/>
            </a:pPr>
            <a:r>
              <a:rPr lang="en-US" dirty="0">
                <a:solidFill>
                  <a:schemeClr val="tx1"/>
                </a:solidFill>
              </a:rPr>
              <a:t>Entity Relationship Diagram. </a:t>
            </a:r>
          </a:p>
        </p:txBody>
      </p:sp>
      <p:pic>
        <p:nvPicPr>
          <p:cNvPr id="6" name="Picture 5" descr="A person and person standing next to a board&#10;&#10;Description automatically generated">
            <a:extLst>
              <a:ext uri="{FF2B5EF4-FFF2-40B4-BE49-F238E27FC236}">
                <a16:creationId xmlns:a16="http://schemas.microsoft.com/office/drawing/2014/main" id="{EF136022-82F2-8801-4812-46FD5CADA72B}"/>
              </a:ext>
            </a:extLst>
          </p:cNvPr>
          <p:cNvPicPr>
            <a:picLocks noChangeAspect="1"/>
          </p:cNvPicPr>
          <p:nvPr/>
        </p:nvPicPr>
        <p:blipFill rotWithShape="1">
          <a:blip r:embed="rId2">
            <a:extLst>
              <a:ext uri="{28A0092B-C50C-407E-A947-70E740481C1C}">
                <a14:useLocalDpi xmlns:a14="http://schemas.microsoft.com/office/drawing/2010/main" val="0"/>
              </a:ext>
            </a:extLst>
          </a:blip>
          <a:srcRect l="8964" r="3466"/>
          <a:stretch/>
        </p:blipFill>
        <p:spPr>
          <a:xfrm>
            <a:off x="1" y="10"/>
            <a:ext cx="6005512" cy="6857990"/>
          </a:xfrm>
          <a:prstGeom prst="rect">
            <a:avLst/>
          </a:prstGeom>
        </p:spPr>
      </p:pic>
      <p:sp>
        <p:nvSpPr>
          <p:cNvPr id="4" name="Slide Number Placeholder 3">
            <a:extLst>
              <a:ext uri="{FF2B5EF4-FFF2-40B4-BE49-F238E27FC236}">
                <a16:creationId xmlns:a16="http://schemas.microsoft.com/office/drawing/2014/main" id="{35D0D5D8-478B-8E0F-660F-E094B77BDF4F}"/>
              </a:ext>
            </a:extLst>
          </p:cNvPr>
          <p:cNvSpPr>
            <a:spLocks noGrp="1"/>
          </p:cNvSpPr>
          <p:nvPr>
            <p:ph type="sldNum" sz="quarter" idx="12"/>
          </p:nvPr>
        </p:nvSpPr>
        <p:spPr>
          <a:xfrm>
            <a:off x="10186908" y="6356350"/>
            <a:ext cx="1166892" cy="365125"/>
          </a:xfrm>
        </p:spPr>
        <p:txBody>
          <a:bodyPr vert="horz" lIns="91440" tIns="45720" rIns="91440" bIns="45720" rtlCol="0" anchor="ctr">
            <a:normAutofit/>
          </a:bodyPr>
          <a:lstStyle/>
          <a:p>
            <a:pPr>
              <a:spcAft>
                <a:spcPts val="600"/>
              </a:spcAft>
              <a:defRPr/>
            </a:pPr>
            <a:fld id="{D2CEFE0F-5F4F-4325-BFA6-A8B31D740C18}" type="slidenum">
              <a:rPr lang="en-US" smtClean="0">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cxnSp>
        <p:nvCxnSpPr>
          <p:cNvPr id="7" name="Straight Connector 6">
            <a:extLst>
              <a:ext uri="{FF2B5EF4-FFF2-40B4-BE49-F238E27FC236}">
                <a16:creationId xmlns:a16="http://schemas.microsoft.com/office/drawing/2014/main" id="{3A256408-EE26-D8B3-CF81-D14A59C50089}"/>
              </a:ext>
            </a:extLst>
          </p:cNvPr>
          <p:cNvCxnSpPr>
            <a:cxnSpLocks/>
          </p:cNvCxnSpPr>
          <p:nvPr/>
        </p:nvCxnSpPr>
        <p:spPr>
          <a:xfrm>
            <a:off x="6636402" y="3896723"/>
            <a:ext cx="486175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5999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93B61B-2502-9400-5139-37979D52890C}"/>
              </a:ext>
            </a:extLst>
          </p:cNvPr>
          <p:cNvSpPr>
            <a:spLocks noGrp="1"/>
          </p:cNvSpPr>
          <p:nvPr>
            <p:ph type="sldNum" sz="quarter" idx="12"/>
          </p:nvPr>
        </p:nvSpPr>
        <p:spPr/>
        <p:txBody>
          <a:bodyPr/>
          <a:lstStyle/>
          <a:p>
            <a:fld id="{D2CEFE0F-5F4F-4325-BFA6-A8B31D740C18}" type="slidenum">
              <a:rPr lang="en-US" smtClean="0"/>
              <a:t>14</a:t>
            </a:fld>
            <a:endParaRPr lang="en-US"/>
          </a:p>
        </p:txBody>
      </p:sp>
      <p:pic>
        <p:nvPicPr>
          <p:cNvPr id="3" name="Picture 2">
            <a:extLst>
              <a:ext uri="{FF2B5EF4-FFF2-40B4-BE49-F238E27FC236}">
                <a16:creationId xmlns:a16="http://schemas.microsoft.com/office/drawing/2014/main" id="{660C0162-5570-B478-35A3-9ED936E0685A}"/>
              </a:ext>
            </a:extLst>
          </p:cNvPr>
          <p:cNvPicPr>
            <a:picLocks noChangeAspect="1"/>
          </p:cNvPicPr>
          <p:nvPr/>
        </p:nvPicPr>
        <p:blipFill rotWithShape="1">
          <a:blip r:embed="rId2"/>
          <a:srcRect t="7563"/>
          <a:stretch/>
        </p:blipFill>
        <p:spPr>
          <a:xfrm>
            <a:off x="1087419" y="748889"/>
            <a:ext cx="4511040" cy="5360222"/>
          </a:xfrm>
          <a:prstGeom prst="rect">
            <a:avLst/>
          </a:prstGeom>
          <a:noFill/>
          <a:ln>
            <a:noFill/>
          </a:ln>
        </p:spPr>
      </p:pic>
      <p:sp>
        <p:nvSpPr>
          <p:cNvPr id="4" name="Title 1">
            <a:extLst>
              <a:ext uri="{FF2B5EF4-FFF2-40B4-BE49-F238E27FC236}">
                <a16:creationId xmlns:a16="http://schemas.microsoft.com/office/drawing/2014/main" id="{41E7E184-C15F-A83A-81A0-145FD56729C6}"/>
              </a:ext>
            </a:extLst>
          </p:cNvPr>
          <p:cNvSpPr txBox="1">
            <a:spLocks/>
          </p:cNvSpPr>
          <p:nvPr/>
        </p:nvSpPr>
        <p:spPr>
          <a:xfrm>
            <a:off x="7631380" y="2458011"/>
            <a:ext cx="3283634" cy="19419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Verdana" panose="020B0604030504040204" pitchFamily="34" charset="0"/>
                <a:ea typeface="Verdana" panose="020B0604030504040204" pitchFamily="34" charset="0"/>
              </a:rPr>
              <a:t>Use Case </a:t>
            </a:r>
            <a:r>
              <a:rPr lang="en-US" sz="4400" dirty="0">
                <a:latin typeface="Verdana" panose="020B0604030504040204" pitchFamily="34" charset="0"/>
                <a:ea typeface="Verdana" panose="020B0604030504040204" pitchFamily="34" charset="0"/>
              </a:rPr>
              <a:t>Diagram</a:t>
            </a:r>
            <a:endParaRPr lang="en-US" dirty="0"/>
          </a:p>
        </p:txBody>
      </p:sp>
      <p:cxnSp>
        <p:nvCxnSpPr>
          <p:cNvPr id="5" name="Straight Connector 4">
            <a:extLst>
              <a:ext uri="{FF2B5EF4-FFF2-40B4-BE49-F238E27FC236}">
                <a16:creationId xmlns:a16="http://schemas.microsoft.com/office/drawing/2014/main" id="{5093C413-64E1-B1BA-58EF-40B8DE12DB95}"/>
              </a:ext>
            </a:extLst>
          </p:cNvPr>
          <p:cNvCxnSpPr>
            <a:cxnSpLocks/>
          </p:cNvCxnSpPr>
          <p:nvPr/>
        </p:nvCxnSpPr>
        <p:spPr>
          <a:xfrm flipV="1">
            <a:off x="6614919" y="1590477"/>
            <a:ext cx="0" cy="348878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0262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9552-2E98-6D20-0C3F-D5EA1F581ACB}"/>
              </a:ext>
            </a:extLst>
          </p:cNvPr>
          <p:cNvSpPr>
            <a:spLocks noGrp="1"/>
          </p:cNvSpPr>
          <p:nvPr>
            <p:ph type="title"/>
          </p:nvPr>
        </p:nvSpPr>
        <p:spPr>
          <a:xfrm>
            <a:off x="655320" y="2458011"/>
            <a:ext cx="3283634" cy="1941977"/>
          </a:xfrm>
        </p:spPr>
        <p:txBody>
          <a:bodyPr/>
          <a:lstStyle/>
          <a:p>
            <a:r>
              <a:rPr lang="en-US" sz="4400" dirty="0">
                <a:latin typeface="Verdana" panose="020B0604030504040204" pitchFamily="34" charset="0"/>
                <a:ea typeface="Verdana" panose="020B0604030504040204" pitchFamily="34" charset="0"/>
              </a:rPr>
              <a:t>Context Diagram</a:t>
            </a:r>
            <a:endParaRPr lang="en-US" dirty="0"/>
          </a:p>
        </p:txBody>
      </p:sp>
      <p:sp>
        <p:nvSpPr>
          <p:cNvPr id="3" name="Slide Number Placeholder 2">
            <a:extLst>
              <a:ext uri="{FF2B5EF4-FFF2-40B4-BE49-F238E27FC236}">
                <a16:creationId xmlns:a16="http://schemas.microsoft.com/office/drawing/2014/main" id="{A5002077-DB6C-0159-51CC-1951EE7B400C}"/>
              </a:ext>
            </a:extLst>
          </p:cNvPr>
          <p:cNvSpPr>
            <a:spLocks noGrp="1"/>
          </p:cNvSpPr>
          <p:nvPr>
            <p:ph type="sldNum" sz="quarter" idx="12"/>
          </p:nvPr>
        </p:nvSpPr>
        <p:spPr/>
        <p:txBody>
          <a:bodyPr/>
          <a:lstStyle/>
          <a:p>
            <a:fld id="{D2CEFE0F-5F4F-4325-BFA6-A8B31D740C18}" type="slidenum">
              <a:rPr lang="en-US" smtClean="0"/>
              <a:t>15</a:t>
            </a:fld>
            <a:endParaRPr lang="en-US"/>
          </a:p>
        </p:txBody>
      </p:sp>
      <p:pic>
        <p:nvPicPr>
          <p:cNvPr id="4" name="Picture 3" descr="A diagram of a data flow&#10;&#10;Description automatically generated">
            <a:extLst>
              <a:ext uri="{FF2B5EF4-FFF2-40B4-BE49-F238E27FC236}">
                <a16:creationId xmlns:a16="http://schemas.microsoft.com/office/drawing/2014/main" id="{B94B0812-2AC2-00DB-72A1-8F31EF638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891" y="2099871"/>
            <a:ext cx="7492109" cy="2658258"/>
          </a:xfrm>
          <a:prstGeom prst="rect">
            <a:avLst/>
          </a:prstGeom>
        </p:spPr>
      </p:pic>
      <p:cxnSp>
        <p:nvCxnSpPr>
          <p:cNvPr id="5" name="Straight Connector 4">
            <a:extLst>
              <a:ext uri="{FF2B5EF4-FFF2-40B4-BE49-F238E27FC236}">
                <a16:creationId xmlns:a16="http://schemas.microsoft.com/office/drawing/2014/main" id="{FB9A9807-6B92-88D8-9110-6451547E082B}"/>
              </a:ext>
            </a:extLst>
          </p:cNvPr>
          <p:cNvCxnSpPr>
            <a:cxnSpLocks/>
          </p:cNvCxnSpPr>
          <p:nvPr/>
        </p:nvCxnSpPr>
        <p:spPr>
          <a:xfrm flipV="1">
            <a:off x="3938954" y="1684606"/>
            <a:ext cx="0" cy="348878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2582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19F0-0373-4066-116E-E4F515BE2B3B}"/>
              </a:ext>
            </a:extLst>
          </p:cNvPr>
          <p:cNvSpPr>
            <a:spLocks noGrp="1"/>
          </p:cNvSpPr>
          <p:nvPr>
            <p:ph type="title"/>
          </p:nvPr>
        </p:nvSpPr>
        <p:spPr>
          <a:xfrm>
            <a:off x="0" y="0"/>
            <a:ext cx="10515600" cy="1325563"/>
          </a:xfrm>
        </p:spPr>
        <p:txBody>
          <a:bodyPr>
            <a:normAutofit/>
          </a:bodyPr>
          <a:lstStyle/>
          <a:p>
            <a:r>
              <a:rPr lang="en-US" sz="4000" dirty="0">
                <a:latin typeface="Verdana" panose="020B0604030504040204" pitchFamily="34" charset="0"/>
                <a:ea typeface="Verdana" panose="020B0604030504040204" pitchFamily="34" charset="0"/>
              </a:rPr>
              <a:t>Data Flow Diagram</a:t>
            </a:r>
          </a:p>
        </p:txBody>
      </p:sp>
      <p:sp>
        <p:nvSpPr>
          <p:cNvPr id="3" name="Slide Number Placeholder 2">
            <a:extLst>
              <a:ext uri="{FF2B5EF4-FFF2-40B4-BE49-F238E27FC236}">
                <a16:creationId xmlns:a16="http://schemas.microsoft.com/office/drawing/2014/main" id="{8FD0D4F3-3945-6EBF-32FB-8B91FF5AA563}"/>
              </a:ext>
            </a:extLst>
          </p:cNvPr>
          <p:cNvSpPr>
            <a:spLocks noGrp="1"/>
          </p:cNvSpPr>
          <p:nvPr>
            <p:ph type="sldNum" sz="quarter" idx="12"/>
          </p:nvPr>
        </p:nvSpPr>
        <p:spPr/>
        <p:txBody>
          <a:bodyPr/>
          <a:lstStyle/>
          <a:p>
            <a:fld id="{D2CEFE0F-5F4F-4325-BFA6-A8B31D740C18}" type="slidenum">
              <a:rPr lang="en-US" smtClean="0"/>
              <a:t>16</a:t>
            </a:fld>
            <a:endParaRPr lang="en-US"/>
          </a:p>
        </p:txBody>
      </p:sp>
      <p:pic>
        <p:nvPicPr>
          <p:cNvPr id="5" name="Graphic 4">
            <a:extLst>
              <a:ext uri="{FF2B5EF4-FFF2-40B4-BE49-F238E27FC236}">
                <a16:creationId xmlns:a16="http://schemas.microsoft.com/office/drawing/2014/main" id="{2909F559-D7B0-6DE7-4C3D-0E23784C9F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8822" y="136525"/>
            <a:ext cx="7068671" cy="6660863"/>
          </a:xfrm>
          <a:prstGeom prst="rect">
            <a:avLst/>
          </a:prstGeom>
        </p:spPr>
      </p:pic>
      <p:sp>
        <p:nvSpPr>
          <p:cNvPr id="6" name="TextBox 5">
            <a:extLst>
              <a:ext uri="{FF2B5EF4-FFF2-40B4-BE49-F238E27FC236}">
                <a16:creationId xmlns:a16="http://schemas.microsoft.com/office/drawing/2014/main" id="{EA44180E-7391-B43F-AFF6-E680690A6CD1}"/>
              </a:ext>
            </a:extLst>
          </p:cNvPr>
          <p:cNvSpPr txBox="1"/>
          <p:nvPr/>
        </p:nvSpPr>
        <p:spPr>
          <a:xfrm>
            <a:off x="309282" y="1573306"/>
            <a:ext cx="4437530"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Söhne"/>
              </a:rPr>
              <a:t>It is a graphical representation of the flow of data through a system, illustrating how data is input, processed, and output.</a:t>
            </a:r>
          </a:p>
          <a:p>
            <a:pPr marL="285750" indent="-285750">
              <a:buFont typeface="Arial" panose="020B0604020202020204" pitchFamily="34" charset="0"/>
              <a:buChar char="•"/>
            </a:pPr>
            <a:endParaRPr lang="en-US" dirty="0">
              <a:solidFill>
                <a:srgbClr val="0D0D0D"/>
              </a:solidFill>
              <a:latin typeface="Söhne"/>
            </a:endParaRPr>
          </a:p>
          <a:p>
            <a:pPr marL="285750" indent="-285750">
              <a:buFont typeface="Arial" panose="020B0604020202020204" pitchFamily="34" charset="0"/>
              <a:buChar char="•"/>
            </a:pPr>
            <a:r>
              <a:rPr lang="en-US" dirty="0"/>
              <a:t>data flow diagram contains :</a:t>
            </a:r>
          </a:p>
          <a:p>
            <a:pPr marL="1200150" lvl="2" indent="-285750">
              <a:buFont typeface="Wingdings" panose="05000000000000000000" pitchFamily="2" charset="2"/>
              <a:buChar char="Ø"/>
            </a:pPr>
            <a:r>
              <a:rPr lang="en-US" dirty="0"/>
              <a:t>10 Process .</a:t>
            </a:r>
          </a:p>
          <a:p>
            <a:pPr marL="1200150" lvl="2" indent="-285750">
              <a:buFont typeface="Wingdings" panose="05000000000000000000" pitchFamily="2" charset="2"/>
              <a:buChar char="Ø"/>
            </a:pPr>
            <a:r>
              <a:rPr lang="en-US" dirty="0"/>
              <a:t>4 Data Stores.</a:t>
            </a:r>
          </a:p>
          <a:p>
            <a:pPr marL="1200150" lvl="2" indent="-285750">
              <a:buFont typeface="Wingdings" panose="05000000000000000000" pitchFamily="2" charset="2"/>
              <a:buChar char="Ø"/>
            </a:pPr>
            <a:r>
              <a:rPr lang="en-US" dirty="0"/>
              <a:t>2 External Entity.</a:t>
            </a:r>
          </a:p>
        </p:txBody>
      </p:sp>
      <p:cxnSp>
        <p:nvCxnSpPr>
          <p:cNvPr id="7" name="Straight Connector 6">
            <a:extLst>
              <a:ext uri="{FF2B5EF4-FFF2-40B4-BE49-F238E27FC236}">
                <a16:creationId xmlns:a16="http://schemas.microsoft.com/office/drawing/2014/main" id="{563C448A-D78A-3957-587B-B581419A266A}"/>
              </a:ext>
            </a:extLst>
          </p:cNvPr>
          <p:cNvCxnSpPr>
            <a:cxnSpLocks/>
          </p:cNvCxnSpPr>
          <p:nvPr/>
        </p:nvCxnSpPr>
        <p:spPr>
          <a:xfrm>
            <a:off x="0" y="1005605"/>
            <a:ext cx="537882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A8DE-C7F0-1CAE-C935-14E6C1061CDA}"/>
              </a:ext>
            </a:extLst>
          </p:cNvPr>
          <p:cNvSpPr>
            <a:spLocks noGrp="1"/>
          </p:cNvSpPr>
          <p:nvPr>
            <p:ph type="title"/>
          </p:nvPr>
        </p:nvSpPr>
        <p:spPr>
          <a:xfrm>
            <a:off x="0" y="0"/>
            <a:ext cx="10515600" cy="1325563"/>
          </a:xfrm>
        </p:spPr>
        <p:txBody>
          <a:bodyPr>
            <a:normAutofit/>
          </a:bodyPr>
          <a:lstStyle/>
          <a:p>
            <a:r>
              <a:rPr lang="en-US" sz="4000" dirty="0">
                <a:latin typeface="Verdana" panose="020B0604030504040204" pitchFamily="34" charset="0"/>
                <a:ea typeface="Verdana" panose="020B0604030504040204" pitchFamily="34" charset="0"/>
              </a:rPr>
              <a:t>Entity Relationship Diagram</a:t>
            </a:r>
          </a:p>
        </p:txBody>
      </p:sp>
      <p:sp>
        <p:nvSpPr>
          <p:cNvPr id="3" name="Slide Number Placeholder 2">
            <a:extLst>
              <a:ext uri="{FF2B5EF4-FFF2-40B4-BE49-F238E27FC236}">
                <a16:creationId xmlns:a16="http://schemas.microsoft.com/office/drawing/2014/main" id="{DD547A15-C11E-B968-8DF8-3CFFAB16BDA3}"/>
              </a:ext>
            </a:extLst>
          </p:cNvPr>
          <p:cNvSpPr>
            <a:spLocks noGrp="1"/>
          </p:cNvSpPr>
          <p:nvPr>
            <p:ph type="sldNum" sz="quarter" idx="12"/>
          </p:nvPr>
        </p:nvSpPr>
        <p:spPr/>
        <p:txBody>
          <a:bodyPr/>
          <a:lstStyle/>
          <a:p>
            <a:fld id="{D2CEFE0F-5F4F-4325-BFA6-A8B31D740C18}" type="slidenum">
              <a:rPr lang="en-US" smtClean="0"/>
              <a:t>17</a:t>
            </a:fld>
            <a:endParaRPr lang="en-US"/>
          </a:p>
        </p:txBody>
      </p:sp>
      <p:sp>
        <p:nvSpPr>
          <p:cNvPr id="11" name="TextBox 10">
            <a:extLst>
              <a:ext uri="{FF2B5EF4-FFF2-40B4-BE49-F238E27FC236}">
                <a16:creationId xmlns:a16="http://schemas.microsoft.com/office/drawing/2014/main" id="{7EBF73DF-EDD0-F867-A7CE-DFF9A1C20D9B}"/>
              </a:ext>
            </a:extLst>
          </p:cNvPr>
          <p:cNvSpPr txBox="1"/>
          <p:nvPr/>
        </p:nvSpPr>
        <p:spPr>
          <a:xfrm>
            <a:off x="134470" y="1868399"/>
            <a:ext cx="3325265" cy="3693319"/>
          </a:xfrm>
          <a:prstGeom prst="rect">
            <a:avLst/>
          </a:prstGeom>
          <a:noFill/>
        </p:spPr>
        <p:txBody>
          <a:bodyPr wrap="square">
            <a:spAutoFit/>
          </a:bodyPr>
          <a:lstStyle/>
          <a:p>
            <a:pPr marL="285750" indent="-285750">
              <a:buFont typeface="Arial" panose="020B0604020202020204" pitchFamily="34" charset="0"/>
              <a:buChar char="•"/>
            </a:pPr>
            <a:r>
              <a:rPr lang="en-US" dirty="0"/>
              <a:t> It is a visual representation of the data model that depicts the entities within a system and the relationships between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ERD</a:t>
            </a:r>
            <a:r>
              <a:rPr lang="en-US" dirty="0"/>
              <a:t> contains 4 entities :</a:t>
            </a:r>
          </a:p>
          <a:p>
            <a:pPr marL="742950" lvl="1" indent="-285750">
              <a:buFont typeface="Wingdings" panose="05000000000000000000" pitchFamily="2" charset="2"/>
              <a:buChar char="Ø"/>
            </a:pPr>
            <a:r>
              <a:rPr lang="en-US" dirty="0"/>
              <a:t>User.</a:t>
            </a:r>
          </a:p>
          <a:p>
            <a:pPr marL="742950" lvl="1" indent="-285750">
              <a:buFont typeface="Wingdings" panose="05000000000000000000" pitchFamily="2" charset="2"/>
              <a:buChar char="Ø"/>
            </a:pPr>
            <a:r>
              <a:rPr lang="en-US" dirty="0"/>
              <a:t>Admin.</a:t>
            </a:r>
          </a:p>
          <a:p>
            <a:pPr marL="742950" lvl="1" indent="-285750">
              <a:buFont typeface="Wingdings" panose="05000000000000000000" pitchFamily="2" charset="2"/>
              <a:buChar char="Ø"/>
            </a:pPr>
            <a:r>
              <a:rPr lang="en-US" dirty="0"/>
              <a:t>Subscription.</a:t>
            </a:r>
          </a:p>
          <a:p>
            <a:pPr marL="742950" lvl="1" indent="-285750">
              <a:buFont typeface="Wingdings" panose="05000000000000000000" pitchFamily="2" charset="2"/>
              <a:buChar char="Ø"/>
            </a:pPr>
            <a:r>
              <a:rPr lang="en-US" sz="1800" dirty="0"/>
              <a:t>Data History.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4" name="Straight Connector 13">
            <a:extLst>
              <a:ext uri="{FF2B5EF4-FFF2-40B4-BE49-F238E27FC236}">
                <a16:creationId xmlns:a16="http://schemas.microsoft.com/office/drawing/2014/main" id="{AC0396D7-6884-BEE2-58A6-13CAC2C74AFB}"/>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88859E56-C694-67C3-2C1E-5B3917526E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0601" y="1325563"/>
            <a:ext cx="8476129" cy="5264715"/>
          </a:xfrm>
          <a:prstGeom prst="rect">
            <a:avLst/>
          </a:prstGeom>
        </p:spPr>
      </p:pic>
    </p:spTree>
    <p:extLst>
      <p:ext uri="{BB962C8B-B14F-4D97-AF65-F5344CB8AC3E}">
        <p14:creationId xmlns:p14="http://schemas.microsoft.com/office/powerpoint/2010/main" val="340119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CCFA-7DA4-3A9D-538C-774B4986827B}"/>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User</a:t>
            </a:r>
            <a:r>
              <a:rPr lang="en-US" sz="2800" dirty="0">
                <a:latin typeface="Verdana" panose="020B0604030504040204" pitchFamily="34" charset="0"/>
                <a:ea typeface="Verdana" panose="020B0604030504040204" pitchFamily="34" charset="0"/>
              </a:rPr>
              <a:t>)</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86ABBCDA-7F9E-3786-2BA9-1E7F23C4D15A}"/>
              </a:ext>
            </a:extLst>
          </p:cNvPr>
          <p:cNvSpPr>
            <a:spLocks noGrp="1"/>
          </p:cNvSpPr>
          <p:nvPr>
            <p:ph type="sldNum" sz="quarter" idx="12"/>
          </p:nvPr>
        </p:nvSpPr>
        <p:spPr/>
        <p:txBody>
          <a:bodyPr/>
          <a:lstStyle/>
          <a:p>
            <a:fld id="{D2CEFE0F-5F4F-4325-BFA6-A8B31D740C18}" type="slidenum">
              <a:rPr lang="en-US" smtClean="0"/>
              <a:t>18</a:t>
            </a:fld>
            <a:endParaRPr lang="en-US"/>
          </a:p>
        </p:txBody>
      </p:sp>
      <p:cxnSp>
        <p:nvCxnSpPr>
          <p:cNvPr id="4" name="Straight Connector 3">
            <a:extLst>
              <a:ext uri="{FF2B5EF4-FFF2-40B4-BE49-F238E27FC236}">
                <a16:creationId xmlns:a16="http://schemas.microsoft.com/office/drawing/2014/main" id="{5394068E-600A-D3F8-1CD4-32DC5D34A376}"/>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7" name="Graphic 6">
            <a:extLst>
              <a:ext uri="{FF2B5EF4-FFF2-40B4-BE49-F238E27FC236}">
                <a16:creationId xmlns:a16="http://schemas.microsoft.com/office/drawing/2014/main" id="{18103A06-7C0A-2D87-94F5-883F700C47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0508" y="1241213"/>
            <a:ext cx="7690984" cy="5480262"/>
          </a:xfrm>
          <a:prstGeom prst="rect">
            <a:avLst/>
          </a:prstGeom>
        </p:spPr>
      </p:pic>
    </p:spTree>
    <p:extLst>
      <p:ext uri="{BB962C8B-B14F-4D97-AF65-F5344CB8AC3E}">
        <p14:creationId xmlns:p14="http://schemas.microsoft.com/office/powerpoint/2010/main" val="3673261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EE70F-D2D4-9F1E-BB15-28262F221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5FC1A-0A64-218D-F121-4D4C5F0A3EA9}"/>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Admin</a:t>
            </a:r>
            <a:r>
              <a:rPr lang="en-US" sz="2800" dirty="0">
                <a:latin typeface="Verdana" panose="020B0604030504040204" pitchFamily="34" charset="0"/>
                <a:ea typeface="Verdana" panose="020B0604030504040204" pitchFamily="34" charset="0"/>
              </a:rPr>
              <a:t>)</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B2B53913-4799-FCF1-A412-F5A3EAA554DA}"/>
              </a:ext>
            </a:extLst>
          </p:cNvPr>
          <p:cNvSpPr>
            <a:spLocks noGrp="1"/>
          </p:cNvSpPr>
          <p:nvPr>
            <p:ph type="sldNum" sz="quarter" idx="12"/>
          </p:nvPr>
        </p:nvSpPr>
        <p:spPr/>
        <p:txBody>
          <a:bodyPr/>
          <a:lstStyle/>
          <a:p>
            <a:fld id="{D2CEFE0F-5F4F-4325-BFA6-A8B31D740C18}" type="slidenum">
              <a:rPr lang="en-US" smtClean="0"/>
              <a:t>19</a:t>
            </a:fld>
            <a:endParaRPr lang="en-US"/>
          </a:p>
        </p:txBody>
      </p:sp>
      <p:cxnSp>
        <p:nvCxnSpPr>
          <p:cNvPr id="4" name="Straight Connector 3">
            <a:extLst>
              <a:ext uri="{FF2B5EF4-FFF2-40B4-BE49-F238E27FC236}">
                <a16:creationId xmlns:a16="http://schemas.microsoft.com/office/drawing/2014/main" id="{D2DBB45E-8250-7697-E95E-79D941780309}"/>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8ADA71FF-23E6-FACD-6FC7-66C8A1AE54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050" y="1572418"/>
            <a:ext cx="11807900" cy="3999707"/>
          </a:xfrm>
          <a:prstGeom prst="rect">
            <a:avLst/>
          </a:prstGeom>
        </p:spPr>
      </p:pic>
    </p:spTree>
    <p:extLst>
      <p:ext uri="{BB962C8B-B14F-4D97-AF65-F5344CB8AC3E}">
        <p14:creationId xmlns:p14="http://schemas.microsoft.com/office/powerpoint/2010/main" val="272315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CF35-7D38-A5C9-5552-D3F845164FA2}"/>
              </a:ext>
            </a:extLst>
          </p:cNvPr>
          <p:cNvSpPr>
            <a:spLocks noGrp="1"/>
          </p:cNvSpPr>
          <p:nvPr>
            <p:ph type="title"/>
          </p:nvPr>
        </p:nvSpPr>
        <p:spPr/>
        <p:txBody>
          <a:bodyPr>
            <a:normAutofit/>
          </a:bodyPr>
          <a:lstStyle/>
          <a:p>
            <a:r>
              <a:rPr lang="en-US" dirty="0">
                <a:latin typeface="Verdana" panose="020B0604030504040204" pitchFamily="34" charset="0"/>
                <a:ea typeface="Verdana" panose="020B0604030504040204" pitchFamily="34" charset="0"/>
              </a:rPr>
              <a:t>Team Members</a:t>
            </a:r>
          </a:p>
        </p:txBody>
      </p:sp>
      <p:sp>
        <p:nvSpPr>
          <p:cNvPr id="4" name="TextBox 3">
            <a:extLst>
              <a:ext uri="{FF2B5EF4-FFF2-40B4-BE49-F238E27FC236}">
                <a16:creationId xmlns:a16="http://schemas.microsoft.com/office/drawing/2014/main" id="{86A2A9F5-6D6C-432A-591F-1A33AC768F31}"/>
              </a:ext>
            </a:extLst>
          </p:cNvPr>
          <p:cNvSpPr txBox="1"/>
          <p:nvPr/>
        </p:nvSpPr>
        <p:spPr>
          <a:xfrm>
            <a:off x="1220321" y="1951429"/>
            <a:ext cx="6098240" cy="41996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Abd-Allah Mohamed Abdel-</a:t>
            </a:r>
            <a:r>
              <a:rPr lang="en-US" sz="2000" dirty="0" err="1"/>
              <a:t>monem</a:t>
            </a:r>
            <a:r>
              <a:rPr lang="en-US" sz="2000" dirty="0"/>
              <a:t>.</a:t>
            </a:r>
          </a:p>
          <a:p>
            <a:pPr marL="285750" indent="-285750">
              <a:lnSpc>
                <a:spcPct val="150000"/>
              </a:lnSpc>
              <a:buFont typeface="Arial" panose="020B0604020202020204" pitchFamily="34" charset="0"/>
              <a:buChar char="•"/>
            </a:pPr>
            <a:r>
              <a:rPr lang="en-US" sz="2000" dirty="0"/>
              <a:t>Ahmed Mohamed Ali Abo </a:t>
            </a:r>
            <a:r>
              <a:rPr lang="en-US" sz="2000" dirty="0" err="1"/>
              <a:t>el</a:t>
            </a:r>
            <a:r>
              <a:rPr lang="en-US" sz="2000" dirty="0"/>
              <a:t>-Kassem.</a:t>
            </a:r>
          </a:p>
          <a:p>
            <a:pPr marL="285750" indent="-285750">
              <a:lnSpc>
                <a:spcPct val="150000"/>
              </a:lnSpc>
              <a:buFont typeface="Arial" panose="020B0604020202020204" pitchFamily="34" charset="0"/>
              <a:buChar char="•"/>
            </a:pPr>
            <a:r>
              <a:rPr lang="en-US" sz="2000" dirty="0"/>
              <a:t>Mohamed Abd-Allah Abdel-</a:t>
            </a:r>
            <a:r>
              <a:rPr lang="en-US" sz="2000" dirty="0" err="1"/>
              <a:t>salam</a:t>
            </a:r>
            <a:r>
              <a:rPr lang="en-US" sz="2000" dirty="0"/>
              <a:t> Abdel-</a:t>
            </a:r>
            <a:r>
              <a:rPr lang="en-US" sz="2000" dirty="0" err="1"/>
              <a:t>Dayem</a:t>
            </a:r>
            <a:r>
              <a:rPr lang="en-US" sz="2000" dirty="0"/>
              <a:t>.</a:t>
            </a:r>
          </a:p>
          <a:p>
            <a:pPr marL="285750" indent="-285750">
              <a:lnSpc>
                <a:spcPct val="150000"/>
              </a:lnSpc>
              <a:buFont typeface="Arial" panose="020B0604020202020204" pitchFamily="34" charset="0"/>
              <a:buChar char="•"/>
            </a:pPr>
            <a:r>
              <a:rPr lang="en-US" sz="2000" dirty="0" err="1"/>
              <a:t>Mohannad</a:t>
            </a:r>
            <a:r>
              <a:rPr lang="en-US" sz="2000" dirty="0"/>
              <a:t> Ayman Salah Abdel-Fattah.</a:t>
            </a:r>
          </a:p>
          <a:p>
            <a:pPr marL="285750" indent="-285750">
              <a:lnSpc>
                <a:spcPct val="150000"/>
              </a:lnSpc>
              <a:buFont typeface="Arial" panose="020B0604020202020204" pitchFamily="34" charset="0"/>
              <a:buChar char="•"/>
            </a:pPr>
            <a:r>
              <a:rPr lang="en-US" sz="2000" dirty="0"/>
              <a:t>Rawan Abdel-Aziz Ahmed Mahmoud.</a:t>
            </a:r>
          </a:p>
          <a:p>
            <a:pPr marL="285750" indent="-285750">
              <a:lnSpc>
                <a:spcPct val="150000"/>
              </a:lnSpc>
              <a:buFont typeface="Arial" panose="020B0604020202020204" pitchFamily="34" charset="0"/>
              <a:buChar char="•"/>
            </a:pPr>
            <a:r>
              <a:rPr lang="en-US" sz="2000" dirty="0" err="1"/>
              <a:t>Reham</a:t>
            </a:r>
            <a:r>
              <a:rPr lang="en-US" sz="2000" dirty="0"/>
              <a:t> </a:t>
            </a:r>
            <a:r>
              <a:rPr lang="en-US" sz="2000" dirty="0" err="1"/>
              <a:t>Moustafa</a:t>
            </a:r>
            <a:r>
              <a:rPr lang="en-US" sz="2000" dirty="0"/>
              <a:t> Ali Abdel-</a:t>
            </a:r>
            <a:r>
              <a:rPr lang="en-US" sz="2000" dirty="0" err="1"/>
              <a:t>Moati</a:t>
            </a:r>
            <a:r>
              <a:rPr lang="en-US" sz="2000" dirty="0"/>
              <a:t>.</a:t>
            </a:r>
          </a:p>
          <a:p>
            <a:pPr marL="285750" indent="-285750">
              <a:lnSpc>
                <a:spcPct val="150000"/>
              </a:lnSpc>
              <a:buFont typeface="Arial" panose="020B0604020202020204" pitchFamily="34" charset="0"/>
              <a:buChar char="•"/>
            </a:pPr>
            <a:r>
              <a:rPr lang="en-US" sz="2000" dirty="0"/>
              <a:t>Romani </a:t>
            </a:r>
            <a:r>
              <a:rPr lang="en-US" sz="2000" dirty="0" err="1"/>
              <a:t>Nasrat</a:t>
            </a:r>
            <a:r>
              <a:rPr lang="en-US" sz="2000" dirty="0"/>
              <a:t> </a:t>
            </a:r>
            <a:r>
              <a:rPr lang="en-US" sz="2000" dirty="0" err="1"/>
              <a:t>Shawqi</a:t>
            </a:r>
            <a:r>
              <a:rPr lang="en-US" sz="2000" dirty="0"/>
              <a:t> Gerges.</a:t>
            </a:r>
          </a:p>
          <a:p>
            <a:pPr marL="285750" indent="-285750">
              <a:lnSpc>
                <a:spcPct val="150000"/>
              </a:lnSpc>
              <a:buFont typeface="Arial" panose="020B0604020202020204" pitchFamily="34" charset="0"/>
              <a:buChar char="•"/>
            </a:pPr>
            <a:r>
              <a:rPr lang="en-US" sz="2000" dirty="0"/>
              <a:t>Sara Reda </a:t>
            </a:r>
            <a:r>
              <a:rPr lang="en-US" sz="2000" dirty="0" err="1"/>
              <a:t>Moatamed</a:t>
            </a:r>
            <a:r>
              <a:rPr lang="en-US" sz="2000" dirty="0"/>
              <a:t> Hassan.</a:t>
            </a:r>
          </a:p>
          <a:p>
            <a:pPr marL="285750" indent="-285750">
              <a:lnSpc>
                <a:spcPct val="150000"/>
              </a:lnSpc>
              <a:buFont typeface="Arial" panose="020B0604020202020204" pitchFamily="34" charset="0"/>
              <a:buChar char="•"/>
            </a:pPr>
            <a:r>
              <a:rPr lang="en-US" sz="2000" dirty="0" err="1"/>
              <a:t>Zeyad</a:t>
            </a:r>
            <a:r>
              <a:rPr lang="en-US" sz="2000" dirty="0"/>
              <a:t> Elsayed Abdel-Azim Ali Yousif.</a:t>
            </a:r>
          </a:p>
        </p:txBody>
      </p:sp>
      <p:sp>
        <p:nvSpPr>
          <p:cNvPr id="5" name="Slide Number Placeholder 4">
            <a:extLst>
              <a:ext uri="{FF2B5EF4-FFF2-40B4-BE49-F238E27FC236}">
                <a16:creationId xmlns:a16="http://schemas.microsoft.com/office/drawing/2014/main" id="{1D5E60F5-3657-3C02-3416-65462C13F20C}"/>
              </a:ext>
            </a:extLst>
          </p:cNvPr>
          <p:cNvSpPr>
            <a:spLocks noGrp="1"/>
          </p:cNvSpPr>
          <p:nvPr>
            <p:ph type="sldNum" sz="quarter" idx="12"/>
          </p:nvPr>
        </p:nvSpPr>
        <p:spPr/>
        <p:txBody>
          <a:bodyPr/>
          <a:lstStyle/>
          <a:p>
            <a:fld id="{D2CEFE0F-5F4F-4325-BFA6-A8B31D740C18}" type="slidenum">
              <a:rPr lang="en-US" smtClean="0"/>
              <a:t>2</a:t>
            </a:fld>
            <a:endParaRPr lang="en-US"/>
          </a:p>
        </p:txBody>
      </p:sp>
    </p:spTree>
    <p:extLst>
      <p:ext uri="{BB962C8B-B14F-4D97-AF65-F5344CB8AC3E}">
        <p14:creationId xmlns:p14="http://schemas.microsoft.com/office/powerpoint/2010/main" val="166141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AA59-6F39-FEBB-495D-E821C4164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5E2ED-7A49-515B-484D-97B0967ADEF1}"/>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Subscription</a:t>
            </a:r>
            <a:r>
              <a:rPr lang="en-US" sz="2800" dirty="0">
                <a:latin typeface="Verdana" panose="020B0604030504040204" pitchFamily="34" charset="0"/>
                <a:ea typeface="Verdana" panose="020B0604030504040204" pitchFamily="34" charset="0"/>
              </a:rPr>
              <a:t>)</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7B5F035A-02CB-A180-7F0B-074C5B39AC01}"/>
              </a:ext>
            </a:extLst>
          </p:cNvPr>
          <p:cNvSpPr>
            <a:spLocks noGrp="1"/>
          </p:cNvSpPr>
          <p:nvPr>
            <p:ph type="sldNum" sz="quarter" idx="12"/>
          </p:nvPr>
        </p:nvSpPr>
        <p:spPr/>
        <p:txBody>
          <a:bodyPr/>
          <a:lstStyle/>
          <a:p>
            <a:fld id="{D2CEFE0F-5F4F-4325-BFA6-A8B31D740C18}" type="slidenum">
              <a:rPr lang="en-US" smtClean="0"/>
              <a:t>20</a:t>
            </a:fld>
            <a:endParaRPr lang="en-US"/>
          </a:p>
        </p:txBody>
      </p:sp>
      <p:cxnSp>
        <p:nvCxnSpPr>
          <p:cNvPr id="4" name="Straight Connector 3">
            <a:extLst>
              <a:ext uri="{FF2B5EF4-FFF2-40B4-BE49-F238E27FC236}">
                <a16:creationId xmlns:a16="http://schemas.microsoft.com/office/drawing/2014/main" id="{DD2870B9-4D8E-8B6A-C139-AF3732CAFE2F}"/>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38A989F2-31DE-450C-6D0F-7A4C2C73A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3977" y="1110356"/>
            <a:ext cx="7010400" cy="5611119"/>
          </a:xfrm>
          <a:prstGeom prst="rect">
            <a:avLst/>
          </a:prstGeom>
        </p:spPr>
      </p:pic>
    </p:spTree>
    <p:extLst>
      <p:ext uri="{BB962C8B-B14F-4D97-AF65-F5344CB8AC3E}">
        <p14:creationId xmlns:p14="http://schemas.microsoft.com/office/powerpoint/2010/main" val="3179842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F1F8D-B367-D0B7-CADC-2EBEC745F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5FC92-10E2-C168-609A-00DA4E9B1FAD}"/>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Data History</a:t>
            </a:r>
            <a:r>
              <a:rPr lang="en-US" sz="2800" dirty="0">
                <a:latin typeface="Verdana" panose="020B0604030504040204" pitchFamily="34" charset="0"/>
                <a:ea typeface="Verdana" panose="020B0604030504040204" pitchFamily="34" charset="0"/>
              </a:rPr>
              <a:t>) </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B07F9442-5938-B4B5-E88F-02964850D922}"/>
              </a:ext>
            </a:extLst>
          </p:cNvPr>
          <p:cNvSpPr>
            <a:spLocks noGrp="1"/>
          </p:cNvSpPr>
          <p:nvPr>
            <p:ph type="sldNum" sz="quarter" idx="12"/>
          </p:nvPr>
        </p:nvSpPr>
        <p:spPr/>
        <p:txBody>
          <a:bodyPr/>
          <a:lstStyle/>
          <a:p>
            <a:fld id="{D2CEFE0F-5F4F-4325-BFA6-A8B31D740C18}" type="slidenum">
              <a:rPr lang="en-US" smtClean="0"/>
              <a:t>21</a:t>
            </a:fld>
            <a:endParaRPr lang="en-US"/>
          </a:p>
        </p:txBody>
      </p:sp>
      <p:cxnSp>
        <p:nvCxnSpPr>
          <p:cNvPr id="4" name="Straight Connector 3">
            <a:extLst>
              <a:ext uri="{FF2B5EF4-FFF2-40B4-BE49-F238E27FC236}">
                <a16:creationId xmlns:a16="http://schemas.microsoft.com/office/drawing/2014/main" id="{388273F2-C4C5-953B-409A-8EADC7C0FA83}"/>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7" name="Graphic 6">
            <a:extLst>
              <a:ext uri="{FF2B5EF4-FFF2-40B4-BE49-F238E27FC236}">
                <a16:creationId xmlns:a16="http://schemas.microsoft.com/office/drawing/2014/main" id="{B6B04237-D544-257B-7808-1C2DD1FA3D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4081" y="1096822"/>
            <a:ext cx="6365535" cy="5624653"/>
          </a:xfrm>
          <a:prstGeom prst="rect">
            <a:avLst/>
          </a:prstGeom>
        </p:spPr>
      </p:pic>
    </p:spTree>
    <p:extLst>
      <p:ext uri="{BB962C8B-B14F-4D97-AF65-F5344CB8AC3E}">
        <p14:creationId xmlns:p14="http://schemas.microsoft.com/office/powerpoint/2010/main" val="3700628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air of hands touching each other&#10;&#10;Description automatically generated">
            <a:extLst>
              <a:ext uri="{FF2B5EF4-FFF2-40B4-BE49-F238E27FC236}">
                <a16:creationId xmlns:a16="http://schemas.microsoft.com/office/drawing/2014/main" id="{59486766-EC9D-C030-E0A4-FEB24A57C945}"/>
              </a:ext>
            </a:extLst>
          </p:cNvPr>
          <p:cNvPicPr>
            <a:picLocks noChangeAspect="1"/>
          </p:cNvPicPr>
          <p:nvPr/>
        </p:nvPicPr>
        <p:blipFill rotWithShape="1">
          <a:blip r:embed="rId2">
            <a:extLst>
              <a:ext uri="{28A0092B-C50C-407E-A947-70E740481C1C}">
                <a14:useLocalDpi xmlns:a14="http://schemas.microsoft.com/office/drawing/2010/main" val="0"/>
              </a:ext>
            </a:extLst>
          </a:blip>
          <a:srcRect l="3456" r="15823" b="1"/>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059272-6B94-82DD-7E3F-70E47094BF16}"/>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solidFill>
                  <a:schemeClr val="bg1"/>
                </a:solidFill>
              </a:rPr>
              <a:t>Models of Detection </a:t>
            </a:r>
          </a:p>
        </p:txBody>
      </p:sp>
      <p:sp>
        <p:nvSpPr>
          <p:cNvPr id="3" name="Text Placeholder 2">
            <a:extLst>
              <a:ext uri="{FF2B5EF4-FFF2-40B4-BE49-F238E27FC236}">
                <a16:creationId xmlns:a16="http://schemas.microsoft.com/office/drawing/2014/main" id="{8BA336ED-9894-8688-ECF4-EB59B246D43B}"/>
              </a:ext>
            </a:extLst>
          </p:cNvPr>
          <p:cNvSpPr>
            <a:spLocks noGrp="1"/>
          </p:cNvSpPr>
          <p:nvPr>
            <p:ph type="body" idx="1"/>
          </p:nvPr>
        </p:nvSpPr>
        <p:spPr>
          <a:xfrm>
            <a:off x="952229" y="4435475"/>
            <a:ext cx="3973384" cy="1679079"/>
          </a:xfrm>
          <a:noFill/>
        </p:spPr>
        <p:txBody>
          <a:bodyPr vert="horz" lIns="91440" tIns="45720" rIns="91440" bIns="45720" rtlCol="0">
            <a:normAutofit/>
          </a:bodyPr>
          <a:lstStyle/>
          <a:p>
            <a:pPr marL="800100" lvl="1" indent="-342900">
              <a:buFont typeface="Arial" panose="020B0604020202020204" pitchFamily="34" charset="0"/>
              <a:buChar char="•"/>
            </a:pPr>
            <a:r>
              <a:rPr lang="en-US" dirty="0">
                <a:solidFill>
                  <a:schemeClr val="bg1"/>
                </a:solidFill>
              </a:rPr>
              <a:t>Text detector .</a:t>
            </a:r>
          </a:p>
          <a:p>
            <a:pPr marL="800100" lvl="1" indent="-342900">
              <a:buFont typeface="Arial" panose="020B0604020202020204" pitchFamily="34" charset="0"/>
              <a:buChar char="•"/>
            </a:pPr>
            <a:r>
              <a:rPr lang="en-US" dirty="0">
                <a:solidFill>
                  <a:schemeClr val="bg1"/>
                </a:solidFill>
              </a:rPr>
              <a:t>Image generated detector .</a:t>
            </a:r>
          </a:p>
          <a:p>
            <a:pPr marL="800100" lvl="1" indent="-342900">
              <a:buFont typeface="Arial" panose="020B0604020202020204" pitchFamily="34" charset="0"/>
              <a:buChar char="•"/>
            </a:pPr>
            <a:r>
              <a:rPr lang="en-US" dirty="0">
                <a:solidFill>
                  <a:schemeClr val="bg1"/>
                </a:solidFill>
              </a:rPr>
              <a:t>Deepfake detector.</a:t>
            </a:r>
          </a:p>
        </p:txBody>
      </p:sp>
      <p:sp>
        <p:nvSpPr>
          <p:cNvPr id="4" name="Slide Number Placeholder 3">
            <a:extLst>
              <a:ext uri="{FF2B5EF4-FFF2-40B4-BE49-F238E27FC236}">
                <a16:creationId xmlns:a16="http://schemas.microsoft.com/office/drawing/2014/main" id="{3151941D-E06A-DF0E-63B4-D776090A14E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22</a:t>
            </a:fld>
            <a:endParaRPr lang="en-US">
              <a:solidFill>
                <a:srgbClr val="FFFFFF"/>
              </a:solidFill>
              <a:latin typeface="Calibri" panose="020F0502020204030204"/>
            </a:endParaRPr>
          </a:p>
        </p:txBody>
      </p:sp>
      <p:cxnSp>
        <p:nvCxnSpPr>
          <p:cNvPr id="7" name="Straight Connector 6">
            <a:extLst>
              <a:ext uri="{FF2B5EF4-FFF2-40B4-BE49-F238E27FC236}">
                <a16:creationId xmlns:a16="http://schemas.microsoft.com/office/drawing/2014/main" id="{5643DFBF-E456-4CA9-E6A8-CF4B2AD922B3}"/>
              </a:ext>
            </a:extLst>
          </p:cNvPr>
          <p:cNvCxnSpPr>
            <a:cxnSpLocks/>
          </p:cNvCxnSpPr>
          <p:nvPr/>
        </p:nvCxnSpPr>
        <p:spPr>
          <a:xfrm>
            <a:off x="0" y="4419104"/>
            <a:ext cx="381896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8882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4E80-C891-8797-873B-343DE5924E66}"/>
              </a:ext>
            </a:extLst>
          </p:cNvPr>
          <p:cNvSpPr>
            <a:spLocks noGrp="1"/>
          </p:cNvSpPr>
          <p:nvPr>
            <p:ph type="title"/>
          </p:nvPr>
        </p:nvSpPr>
        <p:spPr>
          <a:xfrm>
            <a:off x="0" y="0"/>
            <a:ext cx="10515600" cy="1325563"/>
          </a:xfrm>
        </p:spPr>
        <p:txBody>
          <a:bodyPr>
            <a:normAutofit/>
          </a:bodyPr>
          <a:lstStyle/>
          <a:p>
            <a:r>
              <a:rPr lang="en-US" sz="4000" dirty="0">
                <a:latin typeface="Verdana" panose="020B0604030504040204" pitchFamily="34" charset="0"/>
                <a:ea typeface="Verdana" panose="020B0604030504040204" pitchFamily="34" charset="0"/>
              </a:rPr>
              <a:t>Text Detection Model</a:t>
            </a:r>
          </a:p>
        </p:txBody>
      </p:sp>
      <p:sp>
        <p:nvSpPr>
          <p:cNvPr id="3" name="Slide Number Placeholder 2">
            <a:extLst>
              <a:ext uri="{FF2B5EF4-FFF2-40B4-BE49-F238E27FC236}">
                <a16:creationId xmlns:a16="http://schemas.microsoft.com/office/drawing/2014/main" id="{E6A96368-AC92-668B-B08E-3B8861B988E2}"/>
              </a:ext>
            </a:extLst>
          </p:cNvPr>
          <p:cNvSpPr>
            <a:spLocks noGrp="1"/>
          </p:cNvSpPr>
          <p:nvPr>
            <p:ph type="sldNum" sz="quarter" idx="12"/>
          </p:nvPr>
        </p:nvSpPr>
        <p:spPr/>
        <p:txBody>
          <a:bodyPr/>
          <a:lstStyle/>
          <a:p>
            <a:fld id="{D2CEFE0F-5F4F-4325-BFA6-A8B31D740C18}" type="slidenum">
              <a:rPr lang="en-US" smtClean="0"/>
              <a:t>23</a:t>
            </a:fld>
            <a:endParaRPr lang="en-US" dirty="0"/>
          </a:p>
        </p:txBody>
      </p:sp>
      <p:sp>
        <p:nvSpPr>
          <p:cNvPr id="5" name="TextBox 4">
            <a:extLst>
              <a:ext uri="{FF2B5EF4-FFF2-40B4-BE49-F238E27FC236}">
                <a16:creationId xmlns:a16="http://schemas.microsoft.com/office/drawing/2014/main" id="{463B504A-29DF-3785-FE51-62610C5187BD}"/>
              </a:ext>
            </a:extLst>
          </p:cNvPr>
          <p:cNvSpPr txBox="1"/>
          <p:nvPr/>
        </p:nvSpPr>
        <p:spPr>
          <a:xfrm>
            <a:off x="1284193" y="1325563"/>
            <a:ext cx="9231407" cy="46198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 Large language Models (LLMs) can write things that are exactly like what people write, but it is difficult to know whether words come from a person or a machine.</a:t>
            </a:r>
          </a:p>
          <a:p>
            <a:pPr marL="285750" indent="-285750">
              <a:lnSpc>
                <a:spcPct val="150000"/>
              </a:lnSpc>
              <a:buFont typeface="Arial" panose="020B0604020202020204" pitchFamily="34" charset="0"/>
              <a:buChar char="•"/>
            </a:pPr>
            <a:r>
              <a:rPr lang="en-US" dirty="0"/>
              <a:t> This can be a problem for teachers who are checking whether students have done their own work or used these forms to finish assignments.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A text Detection model  is a classification model that separates machine-generated text from human-written ones.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We are trying, using advanced neural network techniques and language models, to build an architecture capable of distinguishing between what was written by an AI and a human.</a:t>
            </a:r>
          </a:p>
          <a:p>
            <a:pPr marL="285750" indent="-285750">
              <a:lnSpc>
                <a:spcPct val="150000"/>
              </a:lnSpc>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4E545871-F81E-9A61-3B2D-09124F1448B5}"/>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3643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EAA2-A9DF-F0A9-9AE0-C8F119552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1F5A9-543A-94E0-700E-BF9E5E4EA395}"/>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p>
        </p:txBody>
      </p:sp>
      <p:sp>
        <p:nvSpPr>
          <p:cNvPr id="3" name="Slide Number Placeholder 2">
            <a:extLst>
              <a:ext uri="{FF2B5EF4-FFF2-40B4-BE49-F238E27FC236}">
                <a16:creationId xmlns:a16="http://schemas.microsoft.com/office/drawing/2014/main" id="{1F8C440B-45E3-CC75-2CF4-33A5B69E0F82}"/>
              </a:ext>
            </a:extLst>
          </p:cNvPr>
          <p:cNvSpPr>
            <a:spLocks noGrp="1"/>
          </p:cNvSpPr>
          <p:nvPr>
            <p:ph type="sldNum" sz="quarter" idx="12"/>
          </p:nvPr>
        </p:nvSpPr>
        <p:spPr/>
        <p:txBody>
          <a:bodyPr/>
          <a:lstStyle/>
          <a:p>
            <a:fld id="{D2CEFE0F-5F4F-4325-BFA6-A8B31D740C18}" type="slidenum">
              <a:rPr lang="en-US" smtClean="0"/>
              <a:t>24</a:t>
            </a:fld>
            <a:endParaRPr lang="en-US"/>
          </a:p>
        </p:txBody>
      </p:sp>
      <p:cxnSp>
        <p:nvCxnSpPr>
          <p:cNvPr id="6" name="Straight Connector 5">
            <a:extLst>
              <a:ext uri="{FF2B5EF4-FFF2-40B4-BE49-F238E27FC236}">
                <a16:creationId xmlns:a16="http://schemas.microsoft.com/office/drawing/2014/main" id="{119AC7FF-DDE5-375D-C24B-A75AA6EC4747}"/>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043B303E-1560-AE03-827A-8F1CAA510B22}"/>
              </a:ext>
            </a:extLst>
          </p:cNvPr>
          <p:cNvSpPr txBox="1"/>
          <p:nvPr/>
        </p:nvSpPr>
        <p:spPr>
          <a:xfrm>
            <a:off x="749674" y="1325563"/>
            <a:ext cx="9335620" cy="2031325"/>
          </a:xfrm>
          <a:prstGeom prst="rect">
            <a:avLst/>
          </a:prstGeom>
          <a:noFill/>
        </p:spPr>
        <p:txBody>
          <a:bodyPr wrap="square">
            <a:spAutoFit/>
          </a:bodyPr>
          <a:lstStyle/>
          <a:p>
            <a:pPr marL="285750" indent="-285750">
              <a:buFont typeface="Arial" panose="020B0604020202020204" pitchFamily="34" charset="0"/>
              <a:buChar char="•"/>
            </a:pPr>
            <a:r>
              <a:rPr lang="en-US" b="1" dirty="0" err="1"/>
              <a:t>DataSets</a:t>
            </a:r>
            <a:r>
              <a:rPr lang="en-US" b="1" dirty="0"/>
              <a:t>:</a:t>
            </a:r>
          </a:p>
          <a:p>
            <a:pPr marL="742950" lvl="1" indent="-285750">
              <a:buFont typeface="Wingdings" panose="05000000000000000000" pitchFamily="2" charset="2"/>
              <a:buChar char="Ø"/>
            </a:pPr>
            <a:r>
              <a:rPr lang="en-US" dirty="0">
                <a:hlinkClick r:id="rId2"/>
              </a:rPr>
              <a:t>LLM - Detect AI Generated Text</a:t>
            </a:r>
            <a:r>
              <a:rPr lang="en-US" dirty="0"/>
              <a:t> : It is a competition dataset comprises about 10,000 essays, some written by students  and some generated by a variety of large language models (LLMs).  But the number of data available to train the model is 1378 , all of which is written by students.</a:t>
            </a:r>
          </a:p>
          <a:p>
            <a:pPr marL="742950" lvl="1" indent="-285750">
              <a:buFont typeface="Wingdings" panose="05000000000000000000" pitchFamily="2" charset="2"/>
              <a:buChar char="Ø"/>
            </a:pPr>
            <a:r>
              <a:rPr lang="en-US" dirty="0">
                <a:hlinkClick r:id="rId3"/>
              </a:rPr>
              <a:t>DAIGT Proper Train Dataset</a:t>
            </a:r>
            <a:r>
              <a:rPr lang="ar-EG" dirty="0"/>
              <a:t> </a:t>
            </a:r>
            <a:r>
              <a:rPr lang="en-US" dirty="0"/>
              <a:t>: We used some of this data files to train the model</a:t>
            </a:r>
          </a:p>
          <a:p>
            <a:pPr marL="742950" lvl="1"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8059E859-E9C9-7996-E540-94AF9364B1CE}"/>
              </a:ext>
            </a:extLst>
          </p:cNvPr>
          <p:cNvPicPr>
            <a:picLocks noChangeAspect="1"/>
          </p:cNvPicPr>
          <p:nvPr/>
        </p:nvPicPr>
        <p:blipFill>
          <a:blip r:embed="rId4"/>
          <a:stretch>
            <a:fillRect/>
          </a:stretch>
        </p:blipFill>
        <p:spPr>
          <a:xfrm>
            <a:off x="7879978" y="3624586"/>
            <a:ext cx="3070412" cy="2731764"/>
          </a:xfrm>
          <a:prstGeom prst="rect">
            <a:avLst/>
          </a:prstGeom>
        </p:spPr>
      </p:pic>
      <p:pic>
        <p:nvPicPr>
          <p:cNvPr id="11" name="Picture 10">
            <a:extLst>
              <a:ext uri="{FF2B5EF4-FFF2-40B4-BE49-F238E27FC236}">
                <a16:creationId xmlns:a16="http://schemas.microsoft.com/office/drawing/2014/main" id="{6031BF98-B0F3-5663-A9D6-0D03A23AEFA4}"/>
              </a:ext>
            </a:extLst>
          </p:cNvPr>
          <p:cNvPicPr>
            <a:picLocks noChangeAspect="1"/>
          </p:cNvPicPr>
          <p:nvPr/>
        </p:nvPicPr>
        <p:blipFill>
          <a:blip r:embed="rId5"/>
          <a:stretch>
            <a:fillRect/>
          </a:stretch>
        </p:blipFill>
        <p:spPr>
          <a:xfrm>
            <a:off x="10765378" y="4894421"/>
            <a:ext cx="965181" cy="551532"/>
          </a:xfrm>
          <a:prstGeom prst="rect">
            <a:avLst/>
          </a:prstGeom>
        </p:spPr>
      </p:pic>
      <p:pic>
        <p:nvPicPr>
          <p:cNvPr id="13" name="Picture 12">
            <a:extLst>
              <a:ext uri="{FF2B5EF4-FFF2-40B4-BE49-F238E27FC236}">
                <a16:creationId xmlns:a16="http://schemas.microsoft.com/office/drawing/2014/main" id="{531B196F-5EE1-4D33-FB45-6B50F45E92A6}"/>
              </a:ext>
            </a:extLst>
          </p:cNvPr>
          <p:cNvPicPr>
            <a:picLocks noChangeAspect="1"/>
          </p:cNvPicPr>
          <p:nvPr/>
        </p:nvPicPr>
        <p:blipFill>
          <a:blip r:embed="rId6"/>
          <a:stretch>
            <a:fillRect/>
          </a:stretch>
        </p:blipFill>
        <p:spPr>
          <a:xfrm>
            <a:off x="8991262" y="6265850"/>
            <a:ext cx="847843" cy="181000"/>
          </a:xfrm>
          <a:prstGeom prst="rect">
            <a:avLst/>
          </a:prstGeom>
        </p:spPr>
      </p:pic>
      <p:sp>
        <p:nvSpPr>
          <p:cNvPr id="15" name="TextBox 14">
            <a:extLst>
              <a:ext uri="{FF2B5EF4-FFF2-40B4-BE49-F238E27FC236}">
                <a16:creationId xmlns:a16="http://schemas.microsoft.com/office/drawing/2014/main" id="{3382D485-1BA7-9042-B5DA-A6115D678F56}"/>
              </a:ext>
            </a:extLst>
          </p:cNvPr>
          <p:cNvSpPr txBox="1"/>
          <p:nvPr/>
        </p:nvSpPr>
        <p:spPr>
          <a:xfrm>
            <a:off x="749673" y="4343388"/>
            <a:ext cx="6736315" cy="923330"/>
          </a:xfrm>
          <a:prstGeom prst="rect">
            <a:avLst/>
          </a:prstGeom>
          <a:noFill/>
        </p:spPr>
        <p:txBody>
          <a:bodyPr wrap="square">
            <a:spAutoFit/>
          </a:bodyPr>
          <a:lstStyle/>
          <a:p>
            <a:pPr marL="285750" indent="-285750">
              <a:buFont typeface="Arial" panose="020B0604020202020204" pitchFamily="34" charset="0"/>
              <a:buChar char="•"/>
            </a:pPr>
            <a:r>
              <a:rPr lang="en-US" dirty="0"/>
              <a:t>So we have 19,986 essays, divided into:</a:t>
            </a:r>
            <a:endParaRPr lang="ar-EG" dirty="0"/>
          </a:p>
          <a:p>
            <a:pPr marL="742950" lvl="1" indent="-285750">
              <a:buFont typeface="Wingdings" panose="05000000000000000000" pitchFamily="2" charset="2"/>
              <a:buChar char="Ø"/>
            </a:pPr>
            <a:r>
              <a:rPr lang="en-US" dirty="0"/>
              <a:t>9,993 essays by students .</a:t>
            </a:r>
          </a:p>
          <a:p>
            <a:pPr marL="742950" lvl="1" indent="-285750">
              <a:buFont typeface="Wingdings" panose="05000000000000000000" pitchFamily="2" charset="2"/>
              <a:buChar char="Ø"/>
            </a:pPr>
            <a:r>
              <a:rPr lang="en-US" dirty="0"/>
              <a:t>9,993 essays of Text generated by gpt-3.5,</a:t>
            </a:r>
            <a:r>
              <a:rPr lang="en-US" b="0" i="0" dirty="0">
                <a:solidFill>
                  <a:srgbClr val="3C4043"/>
                </a:solidFill>
                <a:effectLst/>
                <a:latin typeface="Inter"/>
              </a:rPr>
              <a:t> </a:t>
            </a:r>
            <a:r>
              <a:rPr lang="en-US" dirty="0"/>
              <a:t>Llama and Falcon.</a:t>
            </a:r>
          </a:p>
        </p:txBody>
      </p:sp>
    </p:spTree>
    <p:extLst>
      <p:ext uri="{BB962C8B-B14F-4D97-AF65-F5344CB8AC3E}">
        <p14:creationId xmlns:p14="http://schemas.microsoft.com/office/powerpoint/2010/main" val="4268925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173E-A461-0E11-212A-51635BD65E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B2B45-8339-89A7-C57A-8ABEEBEC9B92}"/>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9AC788E7-D32D-AA46-4E6B-AC9AA61AAA21}"/>
              </a:ext>
            </a:extLst>
          </p:cNvPr>
          <p:cNvSpPr>
            <a:spLocks noGrp="1"/>
          </p:cNvSpPr>
          <p:nvPr>
            <p:ph type="sldNum" sz="quarter" idx="12"/>
          </p:nvPr>
        </p:nvSpPr>
        <p:spPr/>
        <p:txBody>
          <a:bodyPr/>
          <a:lstStyle/>
          <a:p>
            <a:fld id="{D2CEFE0F-5F4F-4325-BFA6-A8B31D740C18}" type="slidenum">
              <a:rPr lang="en-US" smtClean="0"/>
              <a:t>25</a:t>
            </a:fld>
            <a:endParaRPr lang="en-US"/>
          </a:p>
        </p:txBody>
      </p:sp>
      <p:cxnSp>
        <p:nvCxnSpPr>
          <p:cNvPr id="6" name="Straight Connector 5">
            <a:extLst>
              <a:ext uri="{FF2B5EF4-FFF2-40B4-BE49-F238E27FC236}">
                <a16:creationId xmlns:a16="http://schemas.microsoft.com/office/drawing/2014/main" id="{C622AD0D-9DB3-60A7-3F5B-06A2E4171329}"/>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descr="A graph showing a number of data&#10;&#10;Description automatically generated with medium confidence">
            <a:extLst>
              <a:ext uri="{FF2B5EF4-FFF2-40B4-BE49-F238E27FC236}">
                <a16:creationId xmlns:a16="http://schemas.microsoft.com/office/drawing/2014/main" id="{42154291-BE6E-E633-A934-77A2EEF75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6450"/>
            <a:ext cx="12192000" cy="4585100"/>
          </a:xfrm>
          <a:prstGeom prst="rect">
            <a:avLst/>
          </a:prstGeom>
        </p:spPr>
      </p:pic>
      <p:sp>
        <p:nvSpPr>
          <p:cNvPr id="8" name="TextBox 7">
            <a:extLst>
              <a:ext uri="{FF2B5EF4-FFF2-40B4-BE49-F238E27FC236}">
                <a16:creationId xmlns:a16="http://schemas.microsoft.com/office/drawing/2014/main" id="{BE99E155-652D-B9A9-4B8B-D7276EDB2E89}"/>
              </a:ext>
            </a:extLst>
          </p:cNvPr>
          <p:cNvSpPr txBox="1"/>
          <p:nvPr/>
        </p:nvSpPr>
        <p:spPr>
          <a:xfrm>
            <a:off x="937932" y="5536884"/>
            <a:ext cx="6232710" cy="1200329"/>
          </a:xfrm>
          <a:prstGeom prst="rect">
            <a:avLst/>
          </a:prstGeom>
          <a:noFill/>
        </p:spPr>
        <p:txBody>
          <a:bodyPr wrap="square">
            <a:spAutoFit/>
          </a:bodyPr>
          <a:lstStyle/>
          <a:p>
            <a:r>
              <a:rPr lang="en-US" dirty="0"/>
              <a:t>This is a </a:t>
            </a:r>
            <a:r>
              <a:rPr lang="en-US" b="1" dirty="0"/>
              <a:t>distribution of data</a:t>
            </a:r>
            <a:r>
              <a:rPr lang="en-US" dirty="0"/>
              <a:t> across text length , from plot:</a:t>
            </a:r>
          </a:p>
          <a:p>
            <a:pPr marL="285750" indent="-285750">
              <a:buFont typeface="Wingdings" panose="05000000000000000000" pitchFamily="2" charset="2"/>
              <a:buChar char="Ø"/>
            </a:pPr>
            <a:r>
              <a:rPr lang="en-US" dirty="0"/>
              <a:t>The Maximum length is </a:t>
            </a:r>
            <a:r>
              <a:rPr lang="en-US" sz="1600" b="1" dirty="0"/>
              <a:t>1740</a:t>
            </a:r>
            <a:endParaRPr lang="en-US" b="1" dirty="0"/>
          </a:p>
          <a:p>
            <a:pPr marL="285750" indent="-285750">
              <a:buFont typeface="Wingdings" panose="05000000000000000000" pitchFamily="2" charset="2"/>
              <a:buChar char="Ø"/>
            </a:pPr>
            <a:r>
              <a:rPr lang="en-US" dirty="0"/>
              <a:t>The Minimum  length is </a:t>
            </a:r>
            <a:r>
              <a:rPr lang="en-US" sz="1600" b="1" dirty="0"/>
              <a:t>6</a:t>
            </a:r>
            <a:endParaRPr lang="en-US" b="1" dirty="0"/>
          </a:p>
          <a:p>
            <a:pPr marL="285750" indent="-285750">
              <a:buFont typeface="Wingdings" panose="05000000000000000000" pitchFamily="2" charset="2"/>
              <a:buChar char="Ø"/>
            </a:pPr>
            <a:r>
              <a:rPr lang="en-US" dirty="0"/>
              <a:t>Most of the lengths are between </a:t>
            </a:r>
            <a:r>
              <a:rPr lang="en-US" sz="1600" b="1" dirty="0"/>
              <a:t>427</a:t>
            </a:r>
            <a:r>
              <a:rPr lang="en-US" dirty="0"/>
              <a:t> and </a:t>
            </a:r>
            <a:r>
              <a:rPr lang="en-US" sz="1600" b="1" dirty="0"/>
              <a:t>450</a:t>
            </a:r>
            <a:endParaRPr lang="en-US" b="1" dirty="0"/>
          </a:p>
        </p:txBody>
      </p:sp>
    </p:spTree>
    <p:extLst>
      <p:ext uri="{BB962C8B-B14F-4D97-AF65-F5344CB8AC3E}">
        <p14:creationId xmlns:p14="http://schemas.microsoft.com/office/powerpoint/2010/main" val="1839301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79DF-FCB7-07B0-37F7-B48FCF3C5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5CA5C-4D24-495B-28CC-40C5877459FE}"/>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EF2EC79D-6CDB-AAF5-663D-26809494348C}"/>
              </a:ext>
            </a:extLst>
          </p:cNvPr>
          <p:cNvSpPr>
            <a:spLocks noGrp="1"/>
          </p:cNvSpPr>
          <p:nvPr>
            <p:ph type="sldNum" sz="quarter" idx="12"/>
          </p:nvPr>
        </p:nvSpPr>
        <p:spPr/>
        <p:txBody>
          <a:bodyPr/>
          <a:lstStyle/>
          <a:p>
            <a:fld id="{D2CEFE0F-5F4F-4325-BFA6-A8B31D740C18}" type="slidenum">
              <a:rPr lang="en-US" smtClean="0"/>
              <a:t>26</a:t>
            </a:fld>
            <a:endParaRPr lang="en-US"/>
          </a:p>
        </p:txBody>
      </p:sp>
      <p:cxnSp>
        <p:nvCxnSpPr>
          <p:cNvPr id="6" name="Straight Connector 5">
            <a:extLst>
              <a:ext uri="{FF2B5EF4-FFF2-40B4-BE49-F238E27FC236}">
                <a16:creationId xmlns:a16="http://schemas.microsoft.com/office/drawing/2014/main" id="{6D997AB2-B35C-8469-3D53-1858FB375CFB}"/>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6" descr="A graph of a bar graph&#10;&#10;Description automatically generated with medium confidence">
            <a:extLst>
              <a:ext uri="{FF2B5EF4-FFF2-40B4-BE49-F238E27FC236}">
                <a16:creationId xmlns:a16="http://schemas.microsoft.com/office/drawing/2014/main" id="{9B77E948-2687-3EF0-ACC5-2F7F33947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8406"/>
            <a:ext cx="12192000" cy="4585100"/>
          </a:xfrm>
          <a:prstGeom prst="rect">
            <a:avLst/>
          </a:prstGeom>
        </p:spPr>
      </p:pic>
    </p:spTree>
    <p:extLst>
      <p:ext uri="{BB962C8B-B14F-4D97-AF65-F5344CB8AC3E}">
        <p14:creationId xmlns:p14="http://schemas.microsoft.com/office/powerpoint/2010/main" val="1810902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EFE0A-7CED-5113-0FF6-5EBD7009F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91F6A-397A-2E66-8907-062E3F14F0C1}"/>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2CF01629-83E9-A12B-88E2-CDBC79E3B533}"/>
              </a:ext>
            </a:extLst>
          </p:cNvPr>
          <p:cNvSpPr>
            <a:spLocks noGrp="1"/>
          </p:cNvSpPr>
          <p:nvPr>
            <p:ph type="sldNum" sz="quarter" idx="12"/>
          </p:nvPr>
        </p:nvSpPr>
        <p:spPr/>
        <p:txBody>
          <a:bodyPr/>
          <a:lstStyle/>
          <a:p>
            <a:fld id="{D2CEFE0F-5F4F-4325-BFA6-A8B31D740C18}" type="slidenum">
              <a:rPr lang="en-US" smtClean="0"/>
              <a:t>27</a:t>
            </a:fld>
            <a:endParaRPr lang="en-US"/>
          </a:p>
        </p:txBody>
      </p:sp>
      <p:cxnSp>
        <p:nvCxnSpPr>
          <p:cNvPr id="6" name="Straight Connector 5">
            <a:extLst>
              <a:ext uri="{FF2B5EF4-FFF2-40B4-BE49-F238E27FC236}">
                <a16:creationId xmlns:a16="http://schemas.microsoft.com/office/drawing/2014/main" id="{3FD566CC-1D80-CD41-5136-DEC297E9B965}"/>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6" descr="A graph with a red and blue bar&#10;&#10;Description automatically generated">
            <a:extLst>
              <a:ext uri="{FF2B5EF4-FFF2-40B4-BE49-F238E27FC236}">
                <a16:creationId xmlns:a16="http://schemas.microsoft.com/office/drawing/2014/main" id="{F2F3E2EB-300C-A4DF-BB36-A4E5325A0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8406"/>
            <a:ext cx="12192000" cy="4585100"/>
          </a:xfrm>
          <a:prstGeom prst="rect">
            <a:avLst/>
          </a:prstGeom>
        </p:spPr>
      </p:pic>
    </p:spTree>
    <p:extLst>
      <p:ext uri="{BB962C8B-B14F-4D97-AF65-F5344CB8AC3E}">
        <p14:creationId xmlns:p14="http://schemas.microsoft.com/office/powerpoint/2010/main" val="4219013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CA39B-81F4-34EA-45AD-2D309CB10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0214E-8F5F-9146-E356-B8C5B9406A75}"/>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5C7453B2-FD59-1369-DC39-2050044456BD}"/>
              </a:ext>
            </a:extLst>
          </p:cNvPr>
          <p:cNvSpPr>
            <a:spLocks noGrp="1"/>
          </p:cNvSpPr>
          <p:nvPr>
            <p:ph type="sldNum" sz="quarter" idx="12"/>
          </p:nvPr>
        </p:nvSpPr>
        <p:spPr/>
        <p:txBody>
          <a:bodyPr/>
          <a:lstStyle/>
          <a:p>
            <a:fld id="{D2CEFE0F-5F4F-4325-BFA6-A8B31D740C18}" type="slidenum">
              <a:rPr lang="en-US" smtClean="0"/>
              <a:t>28</a:t>
            </a:fld>
            <a:endParaRPr lang="en-US"/>
          </a:p>
        </p:txBody>
      </p:sp>
      <p:cxnSp>
        <p:nvCxnSpPr>
          <p:cNvPr id="6" name="Straight Connector 5">
            <a:extLst>
              <a:ext uri="{FF2B5EF4-FFF2-40B4-BE49-F238E27FC236}">
                <a16:creationId xmlns:a16="http://schemas.microsoft.com/office/drawing/2014/main" id="{F5EE72C5-90EA-837C-6281-40623CDDC384}"/>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09A8E9E-3407-9475-4853-363184E2F831}"/>
              </a:ext>
            </a:extLst>
          </p:cNvPr>
          <p:cNvSpPr txBox="1"/>
          <p:nvPr/>
        </p:nvSpPr>
        <p:spPr>
          <a:xfrm>
            <a:off x="682438" y="1311092"/>
            <a:ext cx="10801349" cy="3416320"/>
          </a:xfrm>
          <a:prstGeom prst="rect">
            <a:avLst/>
          </a:prstGeom>
          <a:noFill/>
        </p:spPr>
        <p:txBody>
          <a:bodyPr wrap="square">
            <a:spAutoFit/>
          </a:bodyPr>
          <a:lstStyle/>
          <a:p>
            <a:pPr marL="285750" indent="-285750">
              <a:buFont typeface="Arial" panose="020B0604020202020204" pitchFamily="34" charset="0"/>
              <a:buChar char="•"/>
            </a:pPr>
            <a:r>
              <a:rPr lang="en-US" dirty="0"/>
              <a:t>A prototype model was created using some deep learning and NLP techniques, including:</a:t>
            </a:r>
          </a:p>
          <a:p>
            <a:pPr marL="742950" lvl="1" indent="-285750">
              <a:buFont typeface="Wingdings" panose="05000000000000000000" pitchFamily="2" charset="2"/>
              <a:buChar char="Ø"/>
            </a:pPr>
            <a:r>
              <a:rPr lang="en-US" b="1" dirty="0"/>
              <a:t>LSTM Bidirectional.</a:t>
            </a:r>
          </a:p>
          <a:p>
            <a:pPr marL="1200150" lvl="2" indent="-285750">
              <a:lnSpc>
                <a:spcPct val="150000"/>
              </a:lnSpc>
              <a:buFont typeface="Wingdings" panose="05000000000000000000" pitchFamily="2" charset="2"/>
              <a:buChar char="§"/>
            </a:pPr>
            <a:r>
              <a:rPr lang="en-US" b="1" dirty="0"/>
              <a:t>Long Short-Term Memory Networks (LSTMs): </a:t>
            </a:r>
            <a:r>
              <a:rPr lang="en-US" dirty="0"/>
              <a:t>LSTMs are a specialized type of RNN that are capable of learning long-term dependencies in sequential data. They have been very successful in tasks requiring understanding of context and long-range dependencies.</a:t>
            </a:r>
          </a:p>
          <a:p>
            <a:pPr marL="1200150" lvl="2" indent="-285750">
              <a:lnSpc>
                <a:spcPct val="150000"/>
              </a:lnSpc>
              <a:buFont typeface="Wingdings" panose="05000000000000000000" pitchFamily="2" charset="2"/>
              <a:buChar char="§"/>
            </a:pPr>
            <a:r>
              <a:rPr lang="en-US" b="1" dirty="0">
                <a:solidFill>
                  <a:srgbClr val="0D0D0D"/>
                </a:solidFill>
                <a:latin typeface="Söhne"/>
              </a:rPr>
              <a:t>B</a:t>
            </a:r>
            <a:r>
              <a:rPr lang="en-US" b="1" i="0" dirty="0">
                <a:solidFill>
                  <a:srgbClr val="0D0D0D"/>
                </a:solidFill>
                <a:effectLst/>
                <a:latin typeface="Söhne"/>
              </a:rPr>
              <a:t>idirectional processing</a:t>
            </a:r>
            <a:r>
              <a:rPr lang="en-US" b="0" i="0" dirty="0">
                <a:solidFill>
                  <a:srgbClr val="0D0D0D"/>
                </a:solidFill>
                <a:effectLst/>
                <a:latin typeface="Söhne"/>
              </a:rPr>
              <a:t> allows the model to capture context from both directions, providing more comprehensive information about the sequence. Bidirectional LSTMs are particularly useful in tasks where understanding the context of a sequence is crucial.</a:t>
            </a:r>
            <a:endParaRPr lang="en-US" dirty="0"/>
          </a:p>
          <a:p>
            <a:pPr marL="742950" lvl="1" indent="-285750">
              <a:buFont typeface="Wingdings" panose="05000000000000000000" pitchFamily="2" charset="2"/>
              <a:buChar char="Ø"/>
            </a:pPr>
            <a:r>
              <a:rPr lang="en-US" b="1" dirty="0"/>
              <a:t>Text Preprocessing</a:t>
            </a:r>
            <a:r>
              <a:rPr lang="en-US" dirty="0"/>
              <a:t>: This stage involves cleaning and preparing the text data for further analysis.</a:t>
            </a:r>
          </a:p>
        </p:txBody>
      </p:sp>
      <p:pic>
        <p:nvPicPr>
          <p:cNvPr id="1026" name="Picture 2" descr="Bidirectional LSTM layer Architecture">
            <a:extLst>
              <a:ext uri="{FF2B5EF4-FFF2-40B4-BE49-F238E27FC236}">
                <a16:creationId xmlns:a16="http://schemas.microsoft.com/office/drawing/2014/main" id="{F0A6E46F-34B0-13FD-3BCD-9D55FB332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112" y="4783818"/>
            <a:ext cx="4701667" cy="193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31F4EA-5D98-BCDC-ABA8-27CED3787078}"/>
              </a:ext>
            </a:extLst>
          </p:cNvPr>
          <p:cNvSpPr txBox="1"/>
          <p:nvPr/>
        </p:nvSpPr>
        <p:spPr>
          <a:xfrm>
            <a:off x="1640380" y="4727412"/>
            <a:ext cx="4701667" cy="1754326"/>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0D0D0D"/>
                </a:solidFill>
                <a:effectLst/>
                <a:latin typeface="Söhne"/>
              </a:rPr>
              <a:t>Tokenization.</a:t>
            </a:r>
          </a:p>
          <a:p>
            <a:pPr marL="285750" indent="-285750" algn="l">
              <a:buFont typeface="Wingdings" panose="05000000000000000000" pitchFamily="2" charset="2"/>
              <a:buChar char="§"/>
            </a:pPr>
            <a:r>
              <a:rPr lang="en-US" b="0" i="0" dirty="0">
                <a:solidFill>
                  <a:srgbClr val="0D0D0D"/>
                </a:solidFill>
                <a:effectLst/>
                <a:latin typeface="Söhne"/>
              </a:rPr>
              <a:t>Lowercasing</a:t>
            </a:r>
            <a:r>
              <a:rPr lang="en-US" dirty="0">
                <a:solidFill>
                  <a:srgbClr val="0D0D0D"/>
                </a:solidFill>
                <a:latin typeface="Söhne"/>
              </a:rPr>
              <a:t>.</a:t>
            </a:r>
            <a:endParaRPr lang="en-US" b="0" i="0" dirty="0">
              <a:solidFill>
                <a:srgbClr val="0D0D0D"/>
              </a:solidFill>
              <a:effectLst/>
              <a:latin typeface="Söhne"/>
            </a:endParaRPr>
          </a:p>
          <a:p>
            <a:pPr marL="285750" indent="-285750" algn="l">
              <a:buFont typeface="Wingdings" panose="05000000000000000000" pitchFamily="2" charset="2"/>
              <a:buChar char="§"/>
            </a:pPr>
            <a:r>
              <a:rPr lang="en-US" b="0" i="0" dirty="0">
                <a:solidFill>
                  <a:srgbClr val="0D0D0D"/>
                </a:solidFill>
                <a:effectLst/>
                <a:latin typeface="Söhne"/>
              </a:rPr>
              <a:t>Removing punctuation and special characters.</a:t>
            </a:r>
          </a:p>
          <a:p>
            <a:pPr marL="285750" indent="-285750" algn="l">
              <a:buFont typeface="Wingdings" panose="05000000000000000000" pitchFamily="2" charset="2"/>
              <a:buChar char="§"/>
            </a:pPr>
            <a:r>
              <a:rPr lang="en-US" b="0" i="0" dirty="0">
                <a:solidFill>
                  <a:srgbClr val="0D0D0D"/>
                </a:solidFill>
                <a:effectLst/>
                <a:latin typeface="Söhne"/>
              </a:rPr>
              <a:t>Removing stop words. </a:t>
            </a:r>
          </a:p>
          <a:p>
            <a:pPr marL="285750" indent="-285750" algn="l">
              <a:buFont typeface="Wingdings" panose="05000000000000000000" pitchFamily="2" charset="2"/>
              <a:buChar char="§"/>
            </a:pPr>
            <a:r>
              <a:rPr lang="en-US" b="0" i="0" dirty="0">
                <a:solidFill>
                  <a:srgbClr val="0D0D0D"/>
                </a:solidFill>
                <a:effectLst/>
                <a:latin typeface="Söhne"/>
              </a:rPr>
              <a:t>Stemming or Lemmatization.</a:t>
            </a:r>
          </a:p>
        </p:txBody>
      </p:sp>
    </p:spTree>
    <p:extLst>
      <p:ext uri="{BB962C8B-B14F-4D97-AF65-F5344CB8AC3E}">
        <p14:creationId xmlns:p14="http://schemas.microsoft.com/office/powerpoint/2010/main" val="20474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D6AF7-2906-2224-AB62-5F3707ED2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09969C-90BF-B0C2-F7FC-6F848C1529A5}"/>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1C35B6BA-E3CD-2EF6-040F-C59B5D0326B8}"/>
              </a:ext>
            </a:extLst>
          </p:cNvPr>
          <p:cNvSpPr>
            <a:spLocks noGrp="1"/>
          </p:cNvSpPr>
          <p:nvPr>
            <p:ph type="sldNum" sz="quarter" idx="12"/>
          </p:nvPr>
        </p:nvSpPr>
        <p:spPr/>
        <p:txBody>
          <a:bodyPr/>
          <a:lstStyle/>
          <a:p>
            <a:fld id="{D2CEFE0F-5F4F-4325-BFA6-A8B31D740C18}" type="slidenum">
              <a:rPr lang="en-US" smtClean="0"/>
              <a:t>29</a:t>
            </a:fld>
            <a:endParaRPr lang="en-US"/>
          </a:p>
        </p:txBody>
      </p:sp>
      <p:cxnSp>
        <p:nvCxnSpPr>
          <p:cNvPr id="6" name="Straight Connector 5">
            <a:extLst>
              <a:ext uri="{FF2B5EF4-FFF2-40B4-BE49-F238E27FC236}">
                <a16:creationId xmlns:a16="http://schemas.microsoft.com/office/drawing/2014/main" id="{70896099-8CB5-DEED-2813-CBD5B1C5C44A}"/>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AE29FC61-274A-E917-21DD-C851C0DFC098}"/>
              </a:ext>
            </a:extLst>
          </p:cNvPr>
          <p:cNvSpPr txBox="1"/>
          <p:nvPr/>
        </p:nvSpPr>
        <p:spPr>
          <a:xfrm>
            <a:off x="386604" y="1325563"/>
            <a:ext cx="6232710" cy="369332"/>
          </a:xfrm>
          <a:prstGeom prst="rect">
            <a:avLst/>
          </a:prstGeom>
          <a:noFill/>
        </p:spPr>
        <p:txBody>
          <a:bodyPr wrap="square">
            <a:spAutoFit/>
          </a:bodyPr>
          <a:lstStyle/>
          <a:p>
            <a:r>
              <a:rPr lang="en-US" b="1" dirty="0"/>
              <a:t>Result of model : </a:t>
            </a:r>
          </a:p>
        </p:txBody>
      </p:sp>
      <p:pic>
        <p:nvPicPr>
          <p:cNvPr id="7" name="Picture 6">
            <a:extLst>
              <a:ext uri="{FF2B5EF4-FFF2-40B4-BE49-F238E27FC236}">
                <a16:creationId xmlns:a16="http://schemas.microsoft.com/office/drawing/2014/main" id="{B2E95628-D416-A81F-37CF-640F7BB25BBC}"/>
              </a:ext>
            </a:extLst>
          </p:cNvPr>
          <p:cNvPicPr>
            <a:picLocks noChangeAspect="1"/>
          </p:cNvPicPr>
          <p:nvPr/>
        </p:nvPicPr>
        <p:blipFill>
          <a:blip r:embed="rId2"/>
          <a:stretch>
            <a:fillRect/>
          </a:stretch>
        </p:blipFill>
        <p:spPr>
          <a:xfrm>
            <a:off x="0" y="2871553"/>
            <a:ext cx="6248691" cy="2285657"/>
          </a:xfrm>
          <a:prstGeom prst="rect">
            <a:avLst/>
          </a:prstGeom>
        </p:spPr>
      </p:pic>
      <p:pic>
        <p:nvPicPr>
          <p:cNvPr id="8" name="Picture 7">
            <a:extLst>
              <a:ext uri="{FF2B5EF4-FFF2-40B4-BE49-F238E27FC236}">
                <a16:creationId xmlns:a16="http://schemas.microsoft.com/office/drawing/2014/main" id="{2D7EFD23-A974-CDE7-A6C1-3ADE93FD6693}"/>
              </a:ext>
            </a:extLst>
          </p:cNvPr>
          <p:cNvPicPr>
            <a:picLocks noChangeAspect="1"/>
          </p:cNvPicPr>
          <p:nvPr/>
        </p:nvPicPr>
        <p:blipFill>
          <a:blip r:embed="rId3"/>
          <a:stretch>
            <a:fillRect/>
          </a:stretch>
        </p:blipFill>
        <p:spPr>
          <a:xfrm>
            <a:off x="6619314" y="1672414"/>
            <a:ext cx="5500694" cy="4176929"/>
          </a:xfrm>
          <a:prstGeom prst="rect">
            <a:avLst/>
          </a:prstGeom>
        </p:spPr>
      </p:pic>
    </p:spTree>
    <p:extLst>
      <p:ext uri="{BB962C8B-B14F-4D97-AF65-F5344CB8AC3E}">
        <p14:creationId xmlns:p14="http://schemas.microsoft.com/office/powerpoint/2010/main" val="331249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33E618-5856-45CC-56EB-35F23F3067CC}"/>
              </a:ext>
            </a:extLst>
          </p:cNvPr>
          <p:cNvSpPr txBox="1"/>
          <p:nvPr/>
        </p:nvSpPr>
        <p:spPr>
          <a:xfrm>
            <a:off x="-907473" y="3916274"/>
            <a:ext cx="6192982" cy="341632"/>
          </a:xfrm>
          <a:prstGeom prst="rect">
            <a:avLst/>
          </a:prstGeom>
          <a:noFill/>
        </p:spPr>
        <p:txBody>
          <a:bodyPr wrap="square">
            <a:spAutoFit/>
          </a:bodyPr>
          <a:lstStyle/>
          <a:p>
            <a:pPr algn="ctr">
              <a:lnSpc>
                <a:spcPct val="90000"/>
              </a:lnSpc>
              <a:spcBef>
                <a:spcPct val="0"/>
              </a:spcBef>
              <a:spcAft>
                <a:spcPts val="600"/>
              </a:spcAft>
            </a:pPr>
            <a:r>
              <a:rPr lang="en-US" sz="1800" dirty="0">
                <a:solidFill>
                  <a:schemeClr val="bg1"/>
                </a:solidFill>
                <a:latin typeface="+mj-lt"/>
                <a:ea typeface="+mj-ea"/>
                <a:cs typeface="+mj-cs"/>
              </a:rPr>
              <a:t>Problem Definition </a:t>
            </a:r>
          </a:p>
        </p:txBody>
      </p:sp>
      <p:sp useBgFill="1">
        <p:nvSpPr>
          <p:cNvPr id="14" name="Rectangle 13">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robots fighting each other&#10;&#10;Description automatically generated">
            <a:extLst>
              <a:ext uri="{FF2B5EF4-FFF2-40B4-BE49-F238E27FC236}">
                <a16:creationId xmlns:a16="http://schemas.microsoft.com/office/drawing/2014/main" id="{1AEACF71-AB99-9F05-99CA-EE8F3A8921D8}"/>
              </a:ext>
            </a:extLst>
          </p:cNvPr>
          <p:cNvPicPr>
            <a:picLocks noChangeAspect="1"/>
          </p:cNvPicPr>
          <p:nvPr/>
        </p:nvPicPr>
        <p:blipFill rotWithShape="1">
          <a:blip r:embed="rId2">
            <a:alphaModFix amt="10000"/>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t="7773" b="7773"/>
          <a:stretch/>
        </p:blipFill>
        <p:spPr>
          <a:xfrm>
            <a:off x="0" y="13447"/>
            <a:ext cx="12188951" cy="6858000"/>
          </a:xfrm>
          <a:prstGeom prst="rect">
            <a:avLst/>
          </a:prstGeom>
        </p:spPr>
      </p:pic>
      <p:sp>
        <p:nvSpPr>
          <p:cNvPr id="2" name="Title 1">
            <a:extLst>
              <a:ext uri="{FF2B5EF4-FFF2-40B4-BE49-F238E27FC236}">
                <a16:creationId xmlns:a16="http://schemas.microsoft.com/office/drawing/2014/main" id="{A39C85E1-85CD-EE90-CA9D-6DDBBF95734D}"/>
              </a:ext>
            </a:extLst>
          </p:cNvPr>
          <p:cNvSpPr>
            <a:spLocks noGrp="1"/>
          </p:cNvSpPr>
          <p:nvPr>
            <p:ph type="title"/>
          </p:nvPr>
        </p:nvSpPr>
        <p:spPr>
          <a:xfrm>
            <a:off x="838200" y="525195"/>
            <a:ext cx="10165218" cy="2806506"/>
          </a:xfrm>
        </p:spPr>
        <p:txBody>
          <a:bodyPr vert="horz" lIns="91440" tIns="45720" rIns="91440" bIns="45720" rtlCol="0" anchor="b">
            <a:normAutofit/>
          </a:bodyPr>
          <a:lstStyle/>
          <a:p>
            <a:r>
              <a:rPr lang="en-US" sz="4000" dirty="0">
                <a:solidFill>
                  <a:srgbClr val="FFFFFF"/>
                </a:solidFill>
                <a:latin typeface="Verdana" panose="020B0604030504040204" pitchFamily="34" charset="0"/>
                <a:ea typeface="Verdana" panose="020B0604030504040204" pitchFamily="34" charset="0"/>
              </a:rPr>
              <a:t>Agenda</a:t>
            </a:r>
          </a:p>
        </p:txBody>
      </p:sp>
      <p:sp>
        <p:nvSpPr>
          <p:cNvPr id="3" name="TextBox 2">
            <a:extLst>
              <a:ext uri="{FF2B5EF4-FFF2-40B4-BE49-F238E27FC236}">
                <a16:creationId xmlns:a16="http://schemas.microsoft.com/office/drawing/2014/main" id="{50369EC7-50D5-FC1B-44F4-2F96677F5206}"/>
              </a:ext>
            </a:extLst>
          </p:cNvPr>
          <p:cNvSpPr txBox="1"/>
          <p:nvPr/>
        </p:nvSpPr>
        <p:spPr>
          <a:xfrm>
            <a:off x="838200" y="3526300"/>
            <a:ext cx="10165218" cy="258845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a:p>
            <a:pPr marL="285750" indent="-228600">
              <a:lnSpc>
                <a:spcPct val="90000"/>
              </a:lnSpc>
              <a:spcAft>
                <a:spcPts val="600"/>
              </a:spcAft>
              <a:buFont typeface="Arial" panose="020B0604020202020204" pitchFamily="34" charset="0"/>
              <a:buChar char="•"/>
            </a:pPr>
            <a:r>
              <a:rPr lang="en-US" sz="2000" dirty="0">
                <a:solidFill>
                  <a:srgbClr val="FFFFFF"/>
                </a:solidFill>
              </a:rPr>
              <a:t>Problem Definition.</a:t>
            </a:r>
          </a:p>
          <a:p>
            <a:pPr marL="285750" indent="-228600">
              <a:lnSpc>
                <a:spcPct val="90000"/>
              </a:lnSpc>
              <a:spcAft>
                <a:spcPts val="600"/>
              </a:spcAft>
              <a:buFont typeface="Arial" panose="020B0604020202020204" pitchFamily="34" charset="0"/>
              <a:buChar char="•"/>
            </a:pPr>
            <a:r>
              <a:rPr lang="en-US" sz="2000" dirty="0">
                <a:solidFill>
                  <a:srgbClr val="FFFFFF"/>
                </a:solidFill>
              </a:rPr>
              <a:t>Problem Solution .</a:t>
            </a:r>
          </a:p>
          <a:p>
            <a:pPr marL="285750" indent="-228600">
              <a:lnSpc>
                <a:spcPct val="90000"/>
              </a:lnSpc>
              <a:spcAft>
                <a:spcPts val="600"/>
              </a:spcAft>
              <a:buFont typeface="Arial" panose="020B0604020202020204" pitchFamily="34" charset="0"/>
              <a:buChar char="•"/>
            </a:pPr>
            <a:r>
              <a:rPr lang="en-US" sz="2000" dirty="0">
                <a:solidFill>
                  <a:srgbClr val="FFFFFF"/>
                </a:solidFill>
              </a:rPr>
              <a:t>Project Design.</a:t>
            </a:r>
          </a:p>
          <a:p>
            <a:pPr marL="285750" indent="-228600">
              <a:lnSpc>
                <a:spcPct val="90000"/>
              </a:lnSpc>
              <a:spcAft>
                <a:spcPts val="600"/>
              </a:spcAft>
              <a:buFont typeface="Arial" panose="020B0604020202020204" pitchFamily="34" charset="0"/>
              <a:buChar char="•"/>
            </a:pPr>
            <a:r>
              <a:rPr lang="en-US" sz="2000" dirty="0">
                <a:solidFill>
                  <a:srgbClr val="FFFFFF"/>
                </a:solidFill>
              </a:rPr>
              <a:t>Models .</a:t>
            </a:r>
          </a:p>
          <a:p>
            <a:pPr marL="285750" indent="-228600">
              <a:lnSpc>
                <a:spcPct val="90000"/>
              </a:lnSpc>
              <a:spcAft>
                <a:spcPts val="600"/>
              </a:spcAft>
              <a:buFont typeface="Arial" panose="020B0604020202020204" pitchFamily="34" charset="0"/>
              <a:buChar char="•"/>
            </a:pPr>
            <a:r>
              <a:rPr lang="en-US" sz="2000" dirty="0">
                <a:solidFill>
                  <a:srgbClr val="FFFFFF"/>
                </a:solidFill>
              </a:rPr>
              <a:t>UI Design.</a:t>
            </a:r>
          </a:p>
          <a:p>
            <a:pPr marL="285750" indent="-228600">
              <a:lnSpc>
                <a:spcPct val="90000"/>
              </a:lnSpc>
              <a:spcAft>
                <a:spcPts val="600"/>
              </a:spcAft>
              <a:buFont typeface="Arial" panose="020B0604020202020204" pitchFamily="34" charset="0"/>
              <a:buChar char="•"/>
            </a:pPr>
            <a:r>
              <a:rPr lang="en-US" sz="2000" dirty="0">
                <a:solidFill>
                  <a:srgbClr val="FFFFFF"/>
                </a:solidFill>
              </a:rPr>
              <a:t>Tools.</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9" name="Slide Number Placeholder 8">
            <a:extLst>
              <a:ext uri="{FF2B5EF4-FFF2-40B4-BE49-F238E27FC236}">
                <a16:creationId xmlns:a16="http://schemas.microsoft.com/office/drawing/2014/main" id="{73502B17-E2AE-AE10-FF77-CB3AB1AB402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103328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4C21C6-B173-B8A6-1BE7-A68FDC96202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08CEFB-1340-7810-C4E4-80A19F19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air of hands touching each other&#10;&#10;Description automatically generated">
            <a:extLst>
              <a:ext uri="{FF2B5EF4-FFF2-40B4-BE49-F238E27FC236}">
                <a16:creationId xmlns:a16="http://schemas.microsoft.com/office/drawing/2014/main" id="{B2174C95-2EA4-000D-E885-4CFCE5546F2B}"/>
              </a:ext>
            </a:extLst>
          </p:cNvPr>
          <p:cNvPicPr>
            <a:picLocks noChangeAspect="1"/>
          </p:cNvPicPr>
          <p:nvPr/>
        </p:nvPicPr>
        <p:blipFill rotWithShape="1">
          <a:blip r:embed="rId2">
            <a:extLst>
              <a:ext uri="{28A0092B-C50C-407E-A947-70E740481C1C}">
                <a14:useLocalDpi xmlns:a14="http://schemas.microsoft.com/office/drawing/2010/main" val="0"/>
              </a:ext>
            </a:extLst>
          </a:blip>
          <a:srcRect l="3456" r="15823" b="1"/>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4FCAE481-2E10-7CD0-4D2B-EF09B192B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456073-312F-DFEF-DC8B-86392A62BB39}"/>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Models of Detection </a:t>
            </a:r>
            <a:endParaRPr lang="en-US" sz="5200" dirty="0">
              <a:solidFill>
                <a:schemeClr val="bg1"/>
              </a:solidFill>
            </a:endParaRPr>
          </a:p>
        </p:txBody>
      </p:sp>
      <p:sp>
        <p:nvSpPr>
          <p:cNvPr id="3" name="Text Placeholder 2">
            <a:extLst>
              <a:ext uri="{FF2B5EF4-FFF2-40B4-BE49-F238E27FC236}">
                <a16:creationId xmlns:a16="http://schemas.microsoft.com/office/drawing/2014/main" id="{F4E99558-31BC-C1E1-553A-146CB2819E39}"/>
              </a:ext>
            </a:extLst>
          </p:cNvPr>
          <p:cNvSpPr>
            <a:spLocks noGrp="1"/>
          </p:cNvSpPr>
          <p:nvPr>
            <p:ph type="body" idx="1"/>
          </p:nvPr>
        </p:nvSpPr>
        <p:spPr>
          <a:xfrm>
            <a:off x="952229" y="4435475"/>
            <a:ext cx="3973384" cy="1679079"/>
          </a:xfrm>
          <a:noFill/>
        </p:spPr>
        <p:txBody>
          <a:bodyPr vert="horz" lIns="91440" tIns="45720" rIns="91440" bIns="45720" rtlCol="0">
            <a:normAutofit/>
          </a:bodyPr>
          <a:lstStyle/>
          <a:p>
            <a:pPr marL="800100" lvl="1" indent="-342900">
              <a:buFont typeface="Arial" panose="020B0604020202020204" pitchFamily="34" charset="0"/>
              <a:buChar char="•"/>
            </a:pPr>
            <a:r>
              <a:rPr lang="en-US" dirty="0">
                <a:solidFill>
                  <a:schemeClr val="bg1">
                    <a:lumMod val="50000"/>
                  </a:schemeClr>
                </a:solidFill>
              </a:rPr>
              <a:t>Text detector .</a:t>
            </a:r>
          </a:p>
          <a:p>
            <a:pPr marL="800100" lvl="1" indent="-34290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Image generated detector </a:t>
            </a:r>
            <a:r>
              <a:rPr lang="en-US" dirty="0">
                <a:solidFill>
                  <a:schemeClr val="bg1"/>
                </a:solidFill>
              </a:rPr>
              <a:t>.</a:t>
            </a:r>
          </a:p>
          <a:p>
            <a:pPr marL="800100" lvl="1" indent="-342900">
              <a:buFont typeface="Arial" panose="020B0604020202020204" pitchFamily="34" charset="0"/>
              <a:buChar char="•"/>
            </a:pPr>
            <a:r>
              <a:rPr lang="en-US" dirty="0">
                <a:solidFill>
                  <a:schemeClr val="bg1"/>
                </a:solidFill>
              </a:rPr>
              <a:t>Deepfake detector.</a:t>
            </a:r>
          </a:p>
        </p:txBody>
      </p:sp>
      <p:sp>
        <p:nvSpPr>
          <p:cNvPr id="4" name="Slide Number Placeholder 3">
            <a:extLst>
              <a:ext uri="{FF2B5EF4-FFF2-40B4-BE49-F238E27FC236}">
                <a16:creationId xmlns:a16="http://schemas.microsoft.com/office/drawing/2014/main" id="{BE9C55C4-E152-316F-6AC3-96CA426AC7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30</a:t>
            </a:fld>
            <a:endParaRPr lang="en-US">
              <a:solidFill>
                <a:srgbClr val="FFFFFF"/>
              </a:solidFill>
              <a:latin typeface="Calibri" panose="020F0502020204030204"/>
            </a:endParaRPr>
          </a:p>
        </p:txBody>
      </p:sp>
      <p:cxnSp>
        <p:nvCxnSpPr>
          <p:cNvPr id="5" name="Straight Connector 4">
            <a:extLst>
              <a:ext uri="{FF2B5EF4-FFF2-40B4-BE49-F238E27FC236}">
                <a16:creationId xmlns:a16="http://schemas.microsoft.com/office/drawing/2014/main" id="{D220A4A5-D4D1-3794-959B-AA02FAA3BABF}"/>
              </a:ext>
            </a:extLst>
          </p:cNvPr>
          <p:cNvCxnSpPr>
            <a:cxnSpLocks/>
          </p:cNvCxnSpPr>
          <p:nvPr/>
        </p:nvCxnSpPr>
        <p:spPr>
          <a:xfrm>
            <a:off x="278287" y="4366777"/>
            <a:ext cx="2918012" cy="13739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992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10"/>
                                  </p:stCondLst>
                                  <p:childTnLst>
                                    <p:animScale>
                                      <p:cBhvr>
                                        <p:cTn id="6" dur="500" fill="hold"/>
                                        <p:tgtEl>
                                          <p:spTgt spid="3">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CC68-F0B1-68C1-7DA0-4041F7B54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A1AD9-2A4B-8D6A-326F-2B2B954F7088}"/>
              </a:ext>
            </a:extLst>
          </p:cNvPr>
          <p:cNvSpPr>
            <a:spLocks noGrp="1"/>
          </p:cNvSpPr>
          <p:nvPr>
            <p:ph type="title"/>
          </p:nvPr>
        </p:nvSpPr>
        <p:spPr>
          <a:xfrm>
            <a:off x="0" y="0"/>
            <a:ext cx="10515600" cy="1325563"/>
          </a:xfrm>
        </p:spPr>
        <p:txBody>
          <a:bodyPr/>
          <a:lstStyle/>
          <a:p>
            <a:r>
              <a:rPr lang="en-US" dirty="0"/>
              <a:t>Image generated detector .</a:t>
            </a:r>
          </a:p>
        </p:txBody>
      </p:sp>
      <p:sp>
        <p:nvSpPr>
          <p:cNvPr id="3" name="Slide Number Placeholder 2">
            <a:extLst>
              <a:ext uri="{FF2B5EF4-FFF2-40B4-BE49-F238E27FC236}">
                <a16:creationId xmlns:a16="http://schemas.microsoft.com/office/drawing/2014/main" id="{80498CB2-0166-FF1C-C070-0D4426B02972}"/>
              </a:ext>
            </a:extLst>
          </p:cNvPr>
          <p:cNvSpPr>
            <a:spLocks noGrp="1"/>
          </p:cNvSpPr>
          <p:nvPr>
            <p:ph type="sldNum" sz="quarter" idx="12"/>
          </p:nvPr>
        </p:nvSpPr>
        <p:spPr/>
        <p:txBody>
          <a:bodyPr/>
          <a:lstStyle/>
          <a:p>
            <a:fld id="{D2CEFE0F-5F4F-4325-BFA6-A8B31D740C18}" type="slidenum">
              <a:rPr lang="en-US" smtClean="0"/>
              <a:t>31</a:t>
            </a:fld>
            <a:endParaRPr lang="en-US"/>
          </a:p>
        </p:txBody>
      </p:sp>
      <p:cxnSp>
        <p:nvCxnSpPr>
          <p:cNvPr id="6" name="Straight Connector 5">
            <a:extLst>
              <a:ext uri="{FF2B5EF4-FFF2-40B4-BE49-F238E27FC236}">
                <a16:creationId xmlns:a16="http://schemas.microsoft.com/office/drawing/2014/main" id="{DB35D321-4864-7C7C-BED4-EC64967EFE78}"/>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277B4F1E-9897-3E67-B583-2AF4B7ECADF1}"/>
              </a:ext>
            </a:extLst>
          </p:cNvPr>
          <p:cNvSpPr txBox="1"/>
          <p:nvPr/>
        </p:nvSpPr>
        <p:spPr>
          <a:xfrm>
            <a:off x="863599" y="1314323"/>
            <a:ext cx="10660743" cy="3939540"/>
          </a:xfrm>
          <a:prstGeom prst="rect">
            <a:avLst/>
          </a:prstGeom>
          <a:noFill/>
        </p:spPr>
        <p:txBody>
          <a:bodyPr wrap="square">
            <a:spAutoFit/>
          </a:bodyPr>
          <a:lstStyle/>
          <a:p>
            <a:pPr marL="285750" indent="-285750" algn="l">
              <a:buFont typeface="Arial" panose="020B0604020202020204" pitchFamily="34" charset="0"/>
              <a:buChar char="•"/>
            </a:pPr>
            <a:r>
              <a:rPr lang="en-US" b="1" dirty="0"/>
              <a:t>About Dataset </a:t>
            </a:r>
            <a:r>
              <a:rPr lang="en-US" b="1" dirty="0">
                <a:solidFill>
                  <a:srgbClr val="1F2328"/>
                </a:solidFill>
                <a:latin typeface="-apple-system"/>
              </a:rPr>
              <a:t>:</a:t>
            </a:r>
          </a:p>
          <a:p>
            <a:pPr marL="742950" lvl="1" indent="-285750">
              <a:buFont typeface="Wingdings" panose="05000000000000000000" pitchFamily="2" charset="2"/>
              <a:buChar char="Ø"/>
            </a:pPr>
            <a:r>
              <a:rPr lang="en-US" dirty="0"/>
              <a:t>This dataset consists of all 70k REAL faces from the Flickr dataset collected by Nvidia, as well as 70k fake faces sampled from the 1 Million FAKE faces (generated by StyleGAN) that was provided by Bojan.</a:t>
            </a:r>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r>
              <a:rPr lang="en-US" sz="2000" dirty="0"/>
              <a:t>In this dataset, all the images resized into 256px, data split into train, validation and test set with following :</a:t>
            </a:r>
          </a:p>
          <a:p>
            <a:pPr marL="1657350" lvl="3" indent="-285750">
              <a:buFont typeface="Wingdings" panose="05000000000000000000" pitchFamily="2" charset="2"/>
              <a:buChar char="§"/>
            </a:pPr>
            <a:r>
              <a:rPr lang="en-US" sz="2000" dirty="0"/>
              <a:t>train: 100,000 images.</a:t>
            </a:r>
          </a:p>
          <a:p>
            <a:pPr marL="1657350" lvl="3" indent="-285750">
              <a:buFont typeface="Wingdings" panose="05000000000000000000" pitchFamily="2" charset="2"/>
              <a:buChar char="§"/>
            </a:pPr>
            <a:r>
              <a:rPr lang="en-US" sz="2000" dirty="0"/>
              <a:t>validation: 20,000 images.</a:t>
            </a:r>
          </a:p>
          <a:p>
            <a:pPr marL="1657350" lvl="3" indent="-285750">
              <a:buFont typeface="Wingdings" panose="05000000000000000000" pitchFamily="2" charset="2"/>
              <a:buChar char="§"/>
            </a:pPr>
            <a:r>
              <a:rPr lang="en-US" sz="2000" dirty="0"/>
              <a:t>test : 20,000 images.</a:t>
            </a:r>
          </a:p>
          <a:p>
            <a:pPr algn="l"/>
            <a:endParaRPr lang="en-US" sz="2000" dirty="0"/>
          </a:p>
          <a:p>
            <a:pPr marL="342900" indent="-342900" algn="l">
              <a:buFont typeface="Arial" panose="020B0604020202020204" pitchFamily="34" charset="0"/>
              <a:buChar char="•"/>
            </a:pPr>
            <a:r>
              <a:rPr lang="en-US" sz="2000" dirty="0"/>
              <a:t>we applied some Data Augmentation </a:t>
            </a:r>
          </a:p>
          <a:p>
            <a:pPr algn="l"/>
            <a:r>
              <a:rPr lang="en-US" sz="2000" dirty="0"/>
              <a:t>and rescaling.</a:t>
            </a:r>
          </a:p>
          <a:p>
            <a:pPr marL="742950" lvl="1" indent="-285750">
              <a:buFont typeface="Wingdings" panose="05000000000000000000" pitchFamily="2" charset="2"/>
              <a:buChar char="Ø"/>
            </a:pPr>
            <a:endParaRPr lang="en-US" dirty="0"/>
          </a:p>
        </p:txBody>
      </p:sp>
      <p:pic>
        <p:nvPicPr>
          <p:cNvPr id="10" name="Picture 9" descr="A collage of people smiling&#10;&#10;Description automatically generated">
            <a:extLst>
              <a:ext uri="{FF2B5EF4-FFF2-40B4-BE49-F238E27FC236}">
                <a16:creationId xmlns:a16="http://schemas.microsoft.com/office/drawing/2014/main" id="{CF873FA6-1D72-3CD9-A11A-33E8EDDA3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429" y="2883983"/>
            <a:ext cx="4822371" cy="3855038"/>
          </a:xfrm>
          <a:prstGeom prst="rect">
            <a:avLst/>
          </a:prstGeom>
        </p:spPr>
      </p:pic>
    </p:spTree>
    <p:extLst>
      <p:ext uri="{BB962C8B-B14F-4D97-AF65-F5344CB8AC3E}">
        <p14:creationId xmlns:p14="http://schemas.microsoft.com/office/powerpoint/2010/main" val="4048373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33986-E8DE-46F0-A984-13C401460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D572D-EB00-35B3-A066-72A98CB877B3}"/>
              </a:ext>
            </a:extLst>
          </p:cNvPr>
          <p:cNvSpPr>
            <a:spLocks noGrp="1"/>
          </p:cNvSpPr>
          <p:nvPr>
            <p:ph type="title"/>
          </p:nvPr>
        </p:nvSpPr>
        <p:spPr>
          <a:xfrm>
            <a:off x="0" y="0"/>
            <a:ext cx="10515600" cy="1325563"/>
          </a:xfrm>
        </p:spPr>
        <p:txBody>
          <a:bodyPr/>
          <a:lstStyle/>
          <a:p>
            <a:r>
              <a:rPr lang="en-US" dirty="0"/>
              <a:t>Image generated detector .</a:t>
            </a:r>
          </a:p>
        </p:txBody>
      </p:sp>
      <p:sp>
        <p:nvSpPr>
          <p:cNvPr id="3" name="Slide Number Placeholder 2">
            <a:extLst>
              <a:ext uri="{FF2B5EF4-FFF2-40B4-BE49-F238E27FC236}">
                <a16:creationId xmlns:a16="http://schemas.microsoft.com/office/drawing/2014/main" id="{29073C6A-767F-7C9C-03B6-E96C9FE4187D}"/>
              </a:ext>
            </a:extLst>
          </p:cNvPr>
          <p:cNvSpPr>
            <a:spLocks noGrp="1"/>
          </p:cNvSpPr>
          <p:nvPr>
            <p:ph type="sldNum" sz="quarter" idx="12"/>
          </p:nvPr>
        </p:nvSpPr>
        <p:spPr/>
        <p:txBody>
          <a:bodyPr/>
          <a:lstStyle/>
          <a:p>
            <a:fld id="{D2CEFE0F-5F4F-4325-BFA6-A8B31D740C18}" type="slidenum">
              <a:rPr lang="en-US" smtClean="0"/>
              <a:t>32</a:t>
            </a:fld>
            <a:endParaRPr lang="en-US"/>
          </a:p>
        </p:txBody>
      </p:sp>
      <p:cxnSp>
        <p:nvCxnSpPr>
          <p:cNvPr id="6" name="Straight Connector 5">
            <a:extLst>
              <a:ext uri="{FF2B5EF4-FFF2-40B4-BE49-F238E27FC236}">
                <a16:creationId xmlns:a16="http://schemas.microsoft.com/office/drawing/2014/main" id="{A6BEB936-651F-0BB9-74B4-9432E56A3A7D}"/>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00C5F381-0791-8693-4115-59F6646C3AC3}"/>
              </a:ext>
            </a:extLst>
          </p:cNvPr>
          <p:cNvSpPr txBox="1"/>
          <p:nvPr/>
        </p:nvSpPr>
        <p:spPr>
          <a:xfrm>
            <a:off x="838200" y="1100484"/>
            <a:ext cx="10689773" cy="5866350"/>
          </a:xfrm>
          <a:prstGeom prst="rect">
            <a:avLst/>
          </a:prstGeom>
          <a:noFill/>
        </p:spPr>
        <p:txBody>
          <a:bodyPr wrap="square">
            <a:spAutoFit/>
          </a:bodyPr>
          <a:lstStyle/>
          <a:p>
            <a:pPr algn="l">
              <a:lnSpc>
                <a:spcPct val="150000"/>
              </a:lnSpc>
            </a:pPr>
            <a:r>
              <a:rPr lang="en-US" b="1" dirty="0"/>
              <a:t>About Model:</a:t>
            </a:r>
          </a:p>
          <a:p>
            <a:pPr marL="285750" indent="-285750">
              <a:lnSpc>
                <a:spcPct val="150000"/>
              </a:lnSpc>
              <a:buFont typeface="Arial" panose="020B0604020202020204" pitchFamily="34" charset="0"/>
              <a:buChar char="•"/>
            </a:pPr>
            <a:r>
              <a:rPr lang="en-US" dirty="0"/>
              <a:t>We used Convolutional Neural Network (CNN) for binary classification to distinguish between Real faces images and AI-generated faces images by other Ai models.</a:t>
            </a:r>
          </a:p>
          <a:p>
            <a:pPr marL="285750" indent="-285750" algn="l">
              <a:lnSpc>
                <a:spcPct val="150000"/>
              </a:lnSpc>
              <a:buFont typeface="Arial" panose="020B0604020202020204" pitchFamily="34" charset="0"/>
              <a:buChar char="•"/>
            </a:pPr>
            <a:r>
              <a:rPr lang="en-US" dirty="0"/>
              <a:t>Our model key features:</a:t>
            </a:r>
          </a:p>
          <a:p>
            <a:pPr marL="800100" lvl="1" indent="-342900">
              <a:lnSpc>
                <a:spcPct val="150000"/>
              </a:lnSpc>
              <a:buFont typeface="+mj-lt"/>
              <a:buAutoNum type="arabicPeriod"/>
            </a:pPr>
            <a:r>
              <a:rPr lang="en-US" dirty="0"/>
              <a:t>Input shape: Images of size 256x256 pixels with 3 color channels (RGB).</a:t>
            </a:r>
          </a:p>
          <a:p>
            <a:pPr marL="800100" lvl="1" indent="-342900">
              <a:lnSpc>
                <a:spcPct val="150000"/>
              </a:lnSpc>
              <a:buFont typeface="+mj-lt"/>
              <a:buAutoNum type="arabicPeriod"/>
            </a:pPr>
            <a:r>
              <a:rPr lang="en-US" dirty="0"/>
              <a:t>Model architecture: Sequential model:</a:t>
            </a:r>
          </a:p>
          <a:p>
            <a:pPr marL="1200150" lvl="2" indent="-285750">
              <a:lnSpc>
                <a:spcPct val="150000"/>
              </a:lnSpc>
              <a:buFont typeface="Arial" panose="020B0604020202020204" pitchFamily="34" charset="0"/>
              <a:buChar char="•"/>
            </a:pPr>
            <a:r>
              <a:rPr lang="en-US" dirty="0"/>
              <a:t>consisting 4 convolutional layers followed by max-pooling layers, ending with 2 fully connected layers.</a:t>
            </a:r>
          </a:p>
          <a:p>
            <a:pPr marL="800100" lvl="1" indent="-342900">
              <a:lnSpc>
                <a:spcPct val="150000"/>
              </a:lnSpc>
              <a:buFont typeface="+mj-lt"/>
              <a:buAutoNum type="arabicPeriod"/>
            </a:pPr>
            <a:r>
              <a:rPr lang="en-US" dirty="0"/>
              <a:t>Compilation: Adam optimizer is used with binary cross-entropy loss for binary classification.</a:t>
            </a:r>
          </a:p>
          <a:p>
            <a:pPr marL="800100" lvl="1" indent="-342900">
              <a:lnSpc>
                <a:spcPct val="150000"/>
              </a:lnSpc>
              <a:buFont typeface="+mj-lt"/>
              <a:buAutoNum type="arabicPeriod"/>
            </a:pPr>
            <a:r>
              <a:rPr lang="en-US" dirty="0"/>
              <a:t>Callback: </a:t>
            </a:r>
            <a:r>
              <a:rPr lang="en-US" dirty="0" err="1"/>
              <a:t>ModelCheckpoint</a:t>
            </a:r>
            <a:r>
              <a:rPr lang="en-US" dirty="0"/>
              <a:t> is set to save the best weights based on validation accuracy.</a:t>
            </a:r>
          </a:p>
          <a:p>
            <a:pPr algn="l">
              <a:lnSpc>
                <a:spcPct val="150000"/>
              </a:lnSpc>
            </a:pPr>
            <a:endParaRPr lang="en-US" b="1" i="0" dirty="0">
              <a:solidFill>
                <a:srgbClr val="1F2328"/>
              </a:solidFill>
              <a:effectLst/>
              <a:latin typeface="-apple-system"/>
            </a:endParaRPr>
          </a:p>
          <a:p>
            <a:pPr algn="l">
              <a:lnSpc>
                <a:spcPct val="150000"/>
              </a:lnSpc>
            </a:pPr>
            <a:endParaRPr lang="en-US" b="1" dirty="0"/>
          </a:p>
          <a:p>
            <a:pPr>
              <a:lnSpc>
                <a:spcPct val="150000"/>
              </a:lnSpc>
            </a:pPr>
            <a:br>
              <a:rPr lang="en-US" dirty="0"/>
            </a:br>
            <a:endParaRPr lang="en-US" dirty="0"/>
          </a:p>
        </p:txBody>
      </p:sp>
    </p:spTree>
    <p:extLst>
      <p:ext uri="{BB962C8B-B14F-4D97-AF65-F5344CB8AC3E}">
        <p14:creationId xmlns:p14="http://schemas.microsoft.com/office/powerpoint/2010/main" val="79807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701B7-7685-30EA-EA34-F67CA171B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E63B9-1459-C0F6-832B-9A0DCB1CA275}"/>
              </a:ext>
            </a:extLst>
          </p:cNvPr>
          <p:cNvSpPr>
            <a:spLocks noGrp="1"/>
          </p:cNvSpPr>
          <p:nvPr>
            <p:ph type="title"/>
          </p:nvPr>
        </p:nvSpPr>
        <p:spPr>
          <a:xfrm>
            <a:off x="0" y="0"/>
            <a:ext cx="10515600" cy="1325563"/>
          </a:xfrm>
        </p:spPr>
        <p:txBody>
          <a:bodyPr/>
          <a:lstStyle/>
          <a:p>
            <a:r>
              <a:rPr lang="en-US" dirty="0"/>
              <a:t>Image generated detector .</a:t>
            </a:r>
          </a:p>
        </p:txBody>
      </p:sp>
      <p:sp>
        <p:nvSpPr>
          <p:cNvPr id="3" name="Slide Number Placeholder 2">
            <a:extLst>
              <a:ext uri="{FF2B5EF4-FFF2-40B4-BE49-F238E27FC236}">
                <a16:creationId xmlns:a16="http://schemas.microsoft.com/office/drawing/2014/main" id="{2DBC9E24-0F60-99D4-E8F7-CF704613F8EE}"/>
              </a:ext>
            </a:extLst>
          </p:cNvPr>
          <p:cNvSpPr>
            <a:spLocks noGrp="1"/>
          </p:cNvSpPr>
          <p:nvPr>
            <p:ph type="sldNum" sz="quarter" idx="12"/>
          </p:nvPr>
        </p:nvSpPr>
        <p:spPr/>
        <p:txBody>
          <a:bodyPr/>
          <a:lstStyle/>
          <a:p>
            <a:fld id="{D2CEFE0F-5F4F-4325-BFA6-A8B31D740C18}" type="slidenum">
              <a:rPr lang="en-US" smtClean="0"/>
              <a:t>33</a:t>
            </a:fld>
            <a:endParaRPr lang="en-US"/>
          </a:p>
        </p:txBody>
      </p:sp>
      <p:cxnSp>
        <p:nvCxnSpPr>
          <p:cNvPr id="6" name="Straight Connector 5">
            <a:extLst>
              <a:ext uri="{FF2B5EF4-FFF2-40B4-BE49-F238E27FC236}">
                <a16:creationId xmlns:a16="http://schemas.microsoft.com/office/drawing/2014/main" id="{B36195FA-72B3-42FC-6ED1-33B7CB66DD78}"/>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C3138BBA-C3F6-AEB5-3434-941F692EE22B}"/>
              </a:ext>
            </a:extLst>
          </p:cNvPr>
          <p:cNvSpPr txBox="1"/>
          <p:nvPr/>
        </p:nvSpPr>
        <p:spPr>
          <a:xfrm>
            <a:off x="261824" y="1325563"/>
            <a:ext cx="6226628" cy="254236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1" dirty="0">
                <a:solidFill>
                  <a:srgbClr val="1F2328"/>
                </a:solidFill>
              </a:rPr>
              <a:t>E</a:t>
            </a:r>
            <a:r>
              <a:rPr lang="en-US" b="1" i="0" dirty="0">
                <a:solidFill>
                  <a:srgbClr val="1F2328"/>
                </a:solidFill>
                <a:effectLst/>
              </a:rPr>
              <a:t>valuation:</a:t>
            </a:r>
          </a:p>
          <a:p>
            <a:pPr lvl="1">
              <a:lnSpc>
                <a:spcPct val="150000"/>
              </a:lnSpc>
            </a:pPr>
            <a:r>
              <a:rPr lang="en-US" b="0" i="0" dirty="0">
                <a:solidFill>
                  <a:srgbClr val="1F2328"/>
                </a:solidFill>
                <a:effectLst/>
              </a:rPr>
              <a:t>we got accuracy about :</a:t>
            </a:r>
          </a:p>
          <a:p>
            <a:pPr marL="742950" lvl="1" indent="-285750">
              <a:lnSpc>
                <a:spcPct val="150000"/>
              </a:lnSpc>
              <a:buFont typeface="Wingdings" panose="05000000000000000000" pitchFamily="2" charset="2"/>
              <a:buChar char="Ø"/>
            </a:pPr>
            <a:r>
              <a:rPr lang="en-US" b="0" i="0" dirty="0">
                <a:solidFill>
                  <a:srgbClr val="1F2328"/>
                </a:solidFill>
                <a:effectLst/>
              </a:rPr>
              <a:t>98% on training set.</a:t>
            </a:r>
          </a:p>
          <a:p>
            <a:pPr marL="742950" lvl="1" indent="-285750">
              <a:lnSpc>
                <a:spcPct val="150000"/>
              </a:lnSpc>
              <a:buFont typeface="Wingdings" panose="05000000000000000000" pitchFamily="2" charset="2"/>
              <a:buChar char="Ø"/>
            </a:pPr>
            <a:r>
              <a:rPr lang="en-US" b="0" i="0" dirty="0">
                <a:solidFill>
                  <a:srgbClr val="1F2328"/>
                </a:solidFill>
                <a:effectLst/>
              </a:rPr>
              <a:t>95% on validation set.</a:t>
            </a:r>
          </a:p>
          <a:p>
            <a:pPr marL="742950" lvl="1" indent="-285750">
              <a:lnSpc>
                <a:spcPct val="150000"/>
              </a:lnSpc>
              <a:buFont typeface="Wingdings" panose="05000000000000000000" pitchFamily="2" charset="2"/>
              <a:buChar char="Ø"/>
            </a:pPr>
            <a:r>
              <a:rPr lang="en-US" b="0" i="0" dirty="0">
                <a:solidFill>
                  <a:srgbClr val="1F2328"/>
                </a:solidFill>
                <a:effectLst/>
              </a:rPr>
              <a:t>96% on test set</a:t>
            </a:r>
          </a:p>
          <a:p>
            <a:pPr marL="285750" indent="-285750" algn="l">
              <a:lnSpc>
                <a:spcPct val="150000"/>
              </a:lnSpc>
              <a:buFont typeface="Arial" panose="020B0604020202020204" pitchFamily="34" charset="0"/>
              <a:buChar char="•"/>
            </a:pPr>
            <a:endParaRPr lang="en-US" b="1" i="0" dirty="0">
              <a:solidFill>
                <a:srgbClr val="1F2328"/>
              </a:solidFill>
              <a:effectLst/>
            </a:endParaRPr>
          </a:p>
        </p:txBody>
      </p:sp>
      <p:pic>
        <p:nvPicPr>
          <p:cNvPr id="10" name="Picture 9" descr="A comparison of a graph&#10;&#10;Description automatically generated">
            <a:extLst>
              <a:ext uri="{FF2B5EF4-FFF2-40B4-BE49-F238E27FC236}">
                <a16:creationId xmlns:a16="http://schemas.microsoft.com/office/drawing/2014/main" id="{41E2582A-F823-0734-90B7-EAB69137D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999258"/>
            <a:ext cx="8839200" cy="3439412"/>
          </a:xfrm>
          <a:prstGeom prst="rect">
            <a:avLst/>
          </a:prstGeom>
        </p:spPr>
      </p:pic>
    </p:spTree>
    <p:extLst>
      <p:ext uri="{BB962C8B-B14F-4D97-AF65-F5344CB8AC3E}">
        <p14:creationId xmlns:p14="http://schemas.microsoft.com/office/powerpoint/2010/main" val="246533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7A30D-63B4-9D22-CEC2-6359527FC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B8AE7-186C-3E82-47AD-A8BC8B61CC8A}"/>
              </a:ext>
            </a:extLst>
          </p:cNvPr>
          <p:cNvSpPr>
            <a:spLocks noGrp="1"/>
          </p:cNvSpPr>
          <p:nvPr>
            <p:ph type="title"/>
          </p:nvPr>
        </p:nvSpPr>
        <p:spPr>
          <a:xfrm>
            <a:off x="0" y="0"/>
            <a:ext cx="10515600" cy="1325563"/>
          </a:xfrm>
        </p:spPr>
        <p:txBody>
          <a:bodyPr/>
          <a:lstStyle/>
          <a:p>
            <a:r>
              <a:rPr lang="en-US" dirty="0"/>
              <a:t>Image generated detector .</a:t>
            </a:r>
          </a:p>
        </p:txBody>
      </p:sp>
      <p:sp>
        <p:nvSpPr>
          <p:cNvPr id="3" name="Slide Number Placeholder 2">
            <a:extLst>
              <a:ext uri="{FF2B5EF4-FFF2-40B4-BE49-F238E27FC236}">
                <a16:creationId xmlns:a16="http://schemas.microsoft.com/office/drawing/2014/main" id="{9DD4C5BC-39E7-1474-AF2F-D2FA2B6533D4}"/>
              </a:ext>
            </a:extLst>
          </p:cNvPr>
          <p:cNvSpPr>
            <a:spLocks noGrp="1"/>
          </p:cNvSpPr>
          <p:nvPr>
            <p:ph type="sldNum" sz="quarter" idx="12"/>
          </p:nvPr>
        </p:nvSpPr>
        <p:spPr/>
        <p:txBody>
          <a:bodyPr/>
          <a:lstStyle/>
          <a:p>
            <a:fld id="{D2CEFE0F-5F4F-4325-BFA6-A8B31D740C18}" type="slidenum">
              <a:rPr lang="en-US" smtClean="0"/>
              <a:t>34</a:t>
            </a:fld>
            <a:endParaRPr lang="en-US"/>
          </a:p>
        </p:txBody>
      </p:sp>
      <p:cxnSp>
        <p:nvCxnSpPr>
          <p:cNvPr id="6" name="Straight Connector 5">
            <a:extLst>
              <a:ext uri="{FF2B5EF4-FFF2-40B4-BE49-F238E27FC236}">
                <a16:creationId xmlns:a16="http://schemas.microsoft.com/office/drawing/2014/main" id="{8AC52018-93BD-FFD5-5918-BE532D430AE4}"/>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0B935EEA-1228-0F9D-A7DA-9AE617A86DFB}"/>
              </a:ext>
            </a:extLst>
          </p:cNvPr>
          <p:cNvPicPr>
            <a:picLocks noChangeAspect="1"/>
          </p:cNvPicPr>
          <p:nvPr/>
        </p:nvPicPr>
        <p:blipFill>
          <a:blip r:embed="rId2"/>
          <a:stretch>
            <a:fillRect/>
          </a:stretch>
        </p:blipFill>
        <p:spPr>
          <a:xfrm>
            <a:off x="6332350" y="1725809"/>
            <a:ext cx="5363323" cy="4153480"/>
          </a:xfrm>
          <a:prstGeom prst="rect">
            <a:avLst/>
          </a:prstGeom>
        </p:spPr>
      </p:pic>
      <p:pic>
        <p:nvPicPr>
          <p:cNvPr id="8" name="Picture 7">
            <a:extLst>
              <a:ext uri="{FF2B5EF4-FFF2-40B4-BE49-F238E27FC236}">
                <a16:creationId xmlns:a16="http://schemas.microsoft.com/office/drawing/2014/main" id="{315B0EC0-6D1A-A39F-6EB6-B55D1B9C6EBE}"/>
              </a:ext>
            </a:extLst>
          </p:cNvPr>
          <p:cNvPicPr>
            <a:picLocks noChangeAspect="1"/>
          </p:cNvPicPr>
          <p:nvPr/>
        </p:nvPicPr>
        <p:blipFill>
          <a:blip r:embed="rId3"/>
          <a:stretch>
            <a:fillRect/>
          </a:stretch>
        </p:blipFill>
        <p:spPr>
          <a:xfrm>
            <a:off x="732677" y="2548013"/>
            <a:ext cx="5064192" cy="2425482"/>
          </a:xfrm>
          <a:prstGeom prst="rect">
            <a:avLst/>
          </a:prstGeom>
        </p:spPr>
      </p:pic>
    </p:spTree>
    <p:extLst>
      <p:ext uri="{BB962C8B-B14F-4D97-AF65-F5344CB8AC3E}">
        <p14:creationId xmlns:p14="http://schemas.microsoft.com/office/powerpoint/2010/main" val="132594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A39688-17A8-7FED-0CC9-11CDF65E870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C3B1C6-6188-F999-B2C6-29872DC75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air of hands touching each other&#10;&#10;Description automatically generated">
            <a:extLst>
              <a:ext uri="{FF2B5EF4-FFF2-40B4-BE49-F238E27FC236}">
                <a16:creationId xmlns:a16="http://schemas.microsoft.com/office/drawing/2014/main" id="{0AD89195-4ACA-7AA3-633D-AEF3405A3083}"/>
              </a:ext>
            </a:extLst>
          </p:cNvPr>
          <p:cNvPicPr>
            <a:picLocks noChangeAspect="1"/>
          </p:cNvPicPr>
          <p:nvPr/>
        </p:nvPicPr>
        <p:blipFill rotWithShape="1">
          <a:blip r:embed="rId2">
            <a:extLst>
              <a:ext uri="{28A0092B-C50C-407E-A947-70E740481C1C}">
                <a14:useLocalDpi xmlns:a14="http://schemas.microsoft.com/office/drawing/2010/main" val="0"/>
              </a:ext>
            </a:extLst>
          </a:blip>
          <a:srcRect l="3456" r="15823" b="1"/>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7A880A05-A9B3-1503-C9E8-5947A78D9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F5F366-A344-C9BC-5E77-B901E986E055}"/>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Models of Detection </a:t>
            </a:r>
            <a:endParaRPr lang="en-US" sz="5200" dirty="0">
              <a:solidFill>
                <a:schemeClr val="bg1"/>
              </a:solidFill>
            </a:endParaRPr>
          </a:p>
        </p:txBody>
      </p:sp>
      <p:sp>
        <p:nvSpPr>
          <p:cNvPr id="3" name="Text Placeholder 2">
            <a:extLst>
              <a:ext uri="{FF2B5EF4-FFF2-40B4-BE49-F238E27FC236}">
                <a16:creationId xmlns:a16="http://schemas.microsoft.com/office/drawing/2014/main" id="{4241FC98-FDF9-A796-97B3-3FE31DD75591}"/>
              </a:ext>
            </a:extLst>
          </p:cNvPr>
          <p:cNvSpPr>
            <a:spLocks noGrp="1"/>
          </p:cNvSpPr>
          <p:nvPr>
            <p:ph type="body" idx="1"/>
          </p:nvPr>
        </p:nvSpPr>
        <p:spPr>
          <a:xfrm>
            <a:off x="952229" y="4435475"/>
            <a:ext cx="3973384" cy="1679079"/>
          </a:xfrm>
          <a:noFill/>
        </p:spPr>
        <p:txBody>
          <a:bodyPr vert="horz" lIns="91440" tIns="45720" rIns="91440" bIns="45720" rtlCol="0">
            <a:normAutofit/>
          </a:bodyPr>
          <a:lstStyle/>
          <a:p>
            <a:pPr marL="800100" lvl="1" indent="-342900">
              <a:buFont typeface="Arial" panose="020B0604020202020204" pitchFamily="34" charset="0"/>
              <a:buChar char="•"/>
            </a:pPr>
            <a:r>
              <a:rPr lang="en-US" dirty="0">
                <a:solidFill>
                  <a:schemeClr val="bg1">
                    <a:lumMod val="50000"/>
                  </a:schemeClr>
                </a:solidFill>
              </a:rPr>
              <a:t>Text detector .</a:t>
            </a:r>
          </a:p>
          <a:p>
            <a:pPr marL="800100" lvl="1" indent="-342900">
              <a:buFont typeface="Arial" panose="020B0604020202020204" pitchFamily="34" charset="0"/>
              <a:buChar char="•"/>
            </a:pPr>
            <a:r>
              <a:rPr lang="en-US" dirty="0">
                <a:solidFill>
                  <a:schemeClr val="bg1">
                    <a:lumMod val="50000"/>
                  </a:schemeClr>
                </a:solidFill>
              </a:rPr>
              <a:t>Image generated detector .</a:t>
            </a:r>
          </a:p>
          <a:p>
            <a:pPr marL="800100" lvl="1" indent="-342900">
              <a:buFont typeface="Arial" panose="020B0604020202020204" pitchFamily="34" charset="0"/>
              <a:buChar char="•"/>
            </a:pPr>
            <a:r>
              <a:rPr lang="en-US" dirty="0">
                <a:solidFill>
                  <a:schemeClr val="bg1"/>
                </a:solidFill>
              </a:rPr>
              <a:t>Deepfake detector.</a:t>
            </a:r>
          </a:p>
        </p:txBody>
      </p:sp>
      <p:sp>
        <p:nvSpPr>
          <p:cNvPr id="4" name="Slide Number Placeholder 3">
            <a:extLst>
              <a:ext uri="{FF2B5EF4-FFF2-40B4-BE49-F238E27FC236}">
                <a16:creationId xmlns:a16="http://schemas.microsoft.com/office/drawing/2014/main" id="{8EFE9159-4231-CAC7-5137-D3A7B5852F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35</a:t>
            </a:fld>
            <a:endParaRPr lang="en-US">
              <a:solidFill>
                <a:srgbClr val="FFFFFF"/>
              </a:solidFill>
              <a:latin typeface="Calibri" panose="020F0502020204030204"/>
            </a:endParaRPr>
          </a:p>
        </p:txBody>
      </p:sp>
      <p:cxnSp>
        <p:nvCxnSpPr>
          <p:cNvPr id="5" name="Straight Connector 4">
            <a:extLst>
              <a:ext uri="{FF2B5EF4-FFF2-40B4-BE49-F238E27FC236}">
                <a16:creationId xmlns:a16="http://schemas.microsoft.com/office/drawing/2014/main" id="{CC6CE16C-7526-FAA8-19B6-CF6947DCECED}"/>
              </a:ext>
            </a:extLst>
          </p:cNvPr>
          <p:cNvCxnSpPr>
            <a:cxnSpLocks/>
          </p:cNvCxnSpPr>
          <p:nvPr/>
        </p:nvCxnSpPr>
        <p:spPr>
          <a:xfrm>
            <a:off x="278287" y="4366777"/>
            <a:ext cx="2918012" cy="13739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919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5D3C9-434A-14DC-2F6D-0DDC33C9D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2DD42-07B1-4045-F4C7-2CC7897F28B2}"/>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7998DB81-C1EB-6272-7D50-DA38A390905A}"/>
              </a:ext>
            </a:extLst>
          </p:cNvPr>
          <p:cNvSpPr>
            <a:spLocks noGrp="1"/>
          </p:cNvSpPr>
          <p:nvPr>
            <p:ph type="sldNum" sz="quarter" idx="12"/>
          </p:nvPr>
        </p:nvSpPr>
        <p:spPr/>
        <p:txBody>
          <a:bodyPr/>
          <a:lstStyle/>
          <a:p>
            <a:fld id="{D2CEFE0F-5F4F-4325-BFA6-A8B31D740C18}" type="slidenum">
              <a:rPr lang="en-US" smtClean="0"/>
              <a:t>36</a:t>
            </a:fld>
            <a:endParaRPr lang="en-US"/>
          </a:p>
        </p:txBody>
      </p:sp>
      <p:cxnSp>
        <p:nvCxnSpPr>
          <p:cNvPr id="6" name="Straight Connector 5">
            <a:extLst>
              <a:ext uri="{FF2B5EF4-FFF2-40B4-BE49-F238E27FC236}">
                <a16:creationId xmlns:a16="http://schemas.microsoft.com/office/drawing/2014/main" id="{4DF9F438-9104-DF17-C3FB-EBE938237BAD}"/>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3EEE7E1C-CE5D-2FF4-509A-CB87C8B474C9}"/>
              </a:ext>
            </a:extLst>
          </p:cNvPr>
          <p:cNvSpPr txBox="1"/>
          <p:nvPr/>
        </p:nvSpPr>
        <p:spPr>
          <a:xfrm>
            <a:off x="544286" y="1397675"/>
            <a:ext cx="11357428" cy="46536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 Introduction</a:t>
            </a:r>
          </a:p>
          <a:p>
            <a:pPr marL="742950" lvl="1"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project addresses the growing ethical concerns surrounding generative AI in the speech domain, specifically focusing on voice cloning and real-time voice conversion. The aim is to develop a robust system for detecting AI-generated speech, mitigating potential privacy breaches and misrepresentation issues.</a:t>
            </a:r>
          </a:p>
          <a:p>
            <a:pPr marL="285750" indent="-285750">
              <a:lnSpc>
                <a:spcPct val="150000"/>
              </a:lnSpc>
              <a:buFont typeface="Arial" panose="020B0604020202020204" pitchFamily="34" charset="0"/>
              <a:buChar char="•"/>
            </a:pPr>
            <a:r>
              <a:rPr lang="en-US" sz="2000" b="1" dirty="0"/>
              <a:t> Dataset - DEEP-VOICE</a:t>
            </a:r>
          </a:p>
          <a:p>
            <a:pPr marL="742950" lvl="1"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DEEP-VOICE dataset is created, featuring real human speech from eight well-known figures and their speech converted using Retrieval-based Voice Conversion.</a:t>
            </a:r>
          </a:p>
          <a:p>
            <a:pPr marL="742950" lvl="1"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It is structured as a binary classification problem, distinguishing between real and AI-generated speech.</a:t>
            </a:r>
          </a:p>
        </p:txBody>
      </p:sp>
    </p:spTree>
    <p:extLst>
      <p:ext uri="{BB962C8B-B14F-4D97-AF65-F5344CB8AC3E}">
        <p14:creationId xmlns:p14="http://schemas.microsoft.com/office/powerpoint/2010/main" val="57763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71DB-C9C7-CF13-FAC6-909A6031C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19E5-3862-4990-DD95-C60B75BF935E}"/>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21D8C3C3-1630-1BC8-C61E-5B52D305A2A8}"/>
              </a:ext>
            </a:extLst>
          </p:cNvPr>
          <p:cNvSpPr>
            <a:spLocks noGrp="1"/>
          </p:cNvSpPr>
          <p:nvPr>
            <p:ph type="sldNum" sz="quarter" idx="12"/>
          </p:nvPr>
        </p:nvSpPr>
        <p:spPr/>
        <p:txBody>
          <a:bodyPr/>
          <a:lstStyle/>
          <a:p>
            <a:fld id="{D2CEFE0F-5F4F-4325-BFA6-A8B31D740C18}" type="slidenum">
              <a:rPr lang="en-US" smtClean="0"/>
              <a:t>37</a:t>
            </a:fld>
            <a:endParaRPr lang="en-US"/>
          </a:p>
        </p:txBody>
      </p:sp>
      <p:cxnSp>
        <p:nvCxnSpPr>
          <p:cNvPr id="6" name="Straight Connector 5">
            <a:extLst>
              <a:ext uri="{FF2B5EF4-FFF2-40B4-BE49-F238E27FC236}">
                <a16:creationId xmlns:a16="http://schemas.microsoft.com/office/drawing/2014/main" id="{FC0D2F97-3C4D-2205-9480-4DF6D61C799D}"/>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58E3CFA6-F63D-91C5-34D2-5A9D0C066ED6}"/>
              </a:ext>
            </a:extLst>
          </p:cNvPr>
          <p:cNvSpPr txBox="1"/>
          <p:nvPr/>
        </p:nvSpPr>
        <p:spPr>
          <a:xfrm>
            <a:off x="573313" y="1325564"/>
            <a:ext cx="11459029" cy="18836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Methodology</a:t>
            </a:r>
          </a:p>
          <a:p>
            <a:pPr marL="742950" lvl="1"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Statistical analysis of temporal audio features is conducted through t-testing, revealing significantly different distributions between real and AI-generated speech.</a:t>
            </a:r>
          </a:p>
          <a:p>
            <a:pPr marL="742950" lvl="1" indent="-28575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Hyperparameter optimization is implemented for machine learning models.</a:t>
            </a:r>
          </a:p>
        </p:txBody>
      </p:sp>
      <p:pic>
        <p:nvPicPr>
          <p:cNvPr id="10" name="Picture 9">
            <a:extLst>
              <a:ext uri="{FF2B5EF4-FFF2-40B4-BE49-F238E27FC236}">
                <a16:creationId xmlns:a16="http://schemas.microsoft.com/office/drawing/2014/main" id="{C3AFAD11-D95F-6277-3739-5CA18EF8B06D}"/>
              </a:ext>
            </a:extLst>
          </p:cNvPr>
          <p:cNvPicPr>
            <a:picLocks noChangeAspect="1"/>
          </p:cNvPicPr>
          <p:nvPr/>
        </p:nvPicPr>
        <p:blipFill>
          <a:blip r:embed="rId2"/>
          <a:stretch>
            <a:fillRect/>
          </a:stretch>
        </p:blipFill>
        <p:spPr>
          <a:xfrm>
            <a:off x="6315093" y="3817257"/>
            <a:ext cx="5765098" cy="2424893"/>
          </a:xfrm>
          <a:prstGeom prst="rect">
            <a:avLst/>
          </a:prstGeom>
        </p:spPr>
      </p:pic>
      <p:pic>
        <p:nvPicPr>
          <p:cNvPr id="12" name="Picture 11">
            <a:extLst>
              <a:ext uri="{FF2B5EF4-FFF2-40B4-BE49-F238E27FC236}">
                <a16:creationId xmlns:a16="http://schemas.microsoft.com/office/drawing/2014/main" id="{5695460B-A1DC-ED6B-8B3F-A72D265178B7}"/>
              </a:ext>
            </a:extLst>
          </p:cNvPr>
          <p:cNvPicPr>
            <a:picLocks noChangeAspect="1"/>
          </p:cNvPicPr>
          <p:nvPr/>
        </p:nvPicPr>
        <p:blipFill>
          <a:blip r:embed="rId3"/>
          <a:stretch>
            <a:fillRect/>
          </a:stretch>
        </p:blipFill>
        <p:spPr>
          <a:xfrm>
            <a:off x="570380" y="3864657"/>
            <a:ext cx="5525620" cy="2491693"/>
          </a:xfrm>
          <a:prstGeom prst="rect">
            <a:avLst/>
          </a:prstGeom>
        </p:spPr>
      </p:pic>
    </p:spTree>
    <p:extLst>
      <p:ext uri="{BB962C8B-B14F-4D97-AF65-F5344CB8AC3E}">
        <p14:creationId xmlns:p14="http://schemas.microsoft.com/office/powerpoint/2010/main" val="42031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1E544-77E8-736B-BB0D-C460702F5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C91CB-46F7-F2E3-2F62-BEFED7B695D8}"/>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6A9427EB-6C0D-9DB9-9245-9FD76070179B}"/>
              </a:ext>
            </a:extLst>
          </p:cNvPr>
          <p:cNvSpPr>
            <a:spLocks noGrp="1"/>
          </p:cNvSpPr>
          <p:nvPr>
            <p:ph type="sldNum" sz="quarter" idx="12"/>
          </p:nvPr>
        </p:nvSpPr>
        <p:spPr/>
        <p:txBody>
          <a:bodyPr/>
          <a:lstStyle/>
          <a:p>
            <a:fld id="{D2CEFE0F-5F4F-4325-BFA6-A8B31D740C18}" type="slidenum">
              <a:rPr lang="en-US" smtClean="0"/>
              <a:t>38</a:t>
            </a:fld>
            <a:endParaRPr lang="en-US"/>
          </a:p>
        </p:txBody>
      </p:sp>
      <p:cxnSp>
        <p:nvCxnSpPr>
          <p:cNvPr id="6" name="Straight Connector 5">
            <a:extLst>
              <a:ext uri="{FF2B5EF4-FFF2-40B4-BE49-F238E27FC236}">
                <a16:creationId xmlns:a16="http://schemas.microsoft.com/office/drawing/2014/main" id="{667A224B-31E1-800A-8D95-0BF5F517FCE3}"/>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9FA9EF17-1150-707B-39D2-2A9C9F1AFE76}"/>
              </a:ext>
            </a:extLst>
          </p:cNvPr>
          <p:cNvSpPr txBox="1"/>
          <p:nvPr/>
        </p:nvSpPr>
        <p:spPr>
          <a:xfrm>
            <a:off x="573313" y="1325564"/>
            <a:ext cx="11459029" cy="17851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Machine Learning Models</a:t>
            </a:r>
          </a:p>
          <a:p>
            <a:pPr marL="742950" lvl="1" indent="-285750">
              <a:buFont typeface="Wingdings" panose="05000000000000000000" pitchFamily="2" charset="2"/>
              <a:buChar char="Ø"/>
            </a:pPr>
            <a:r>
              <a:rPr lang="en-US" dirty="0"/>
              <a:t>  </a:t>
            </a:r>
            <a:r>
              <a:rPr lang="en-US" sz="2000" dirty="0">
                <a:latin typeface="Times New Roman" panose="02020603050405020304" pitchFamily="18" charset="0"/>
                <a:cs typeface="Times New Roman" panose="02020603050405020304" pitchFamily="18" charset="0"/>
              </a:rPr>
              <a:t>208 individual machine learning models are trained using 10-fold cross-validation.</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Extreme Gradient Boosting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model stands out with an impressive average classification accuracy of 99.3%.</a:t>
            </a:r>
          </a:p>
          <a:p>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1376A9C-06C5-4291-7F43-8FB47B6CE446}"/>
              </a:ext>
            </a:extLst>
          </p:cNvPr>
          <p:cNvPicPr>
            <a:picLocks noChangeAspect="1"/>
          </p:cNvPicPr>
          <p:nvPr/>
        </p:nvPicPr>
        <p:blipFill>
          <a:blip r:embed="rId2"/>
          <a:stretch>
            <a:fillRect/>
          </a:stretch>
        </p:blipFill>
        <p:spPr>
          <a:xfrm>
            <a:off x="6647541" y="3030558"/>
            <a:ext cx="4224429" cy="3405902"/>
          </a:xfrm>
          <a:prstGeom prst="rect">
            <a:avLst/>
          </a:prstGeom>
        </p:spPr>
      </p:pic>
      <p:pic>
        <p:nvPicPr>
          <p:cNvPr id="10" name="Picture 9">
            <a:extLst>
              <a:ext uri="{FF2B5EF4-FFF2-40B4-BE49-F238E27FC236}">
                <a16:creationId xmlns:a16="http://schemas.microsoft.com/office/drawing/2014/main" id="{13C7D2A5-8BA4-5EEE-D78C-EC3BD4342C38}"/>
              </a:ext>
            </a:extLst>
          </p:cNvPr>
          <p:cNvPicPr>
            <a:picLocks noChangeAspect="1"/>
          </p:cNvPicPr>
          <p:nvPr/>
        </p:nvPicPr>
        <p:blipFill>
          <a:blip r:embed="rId3"/>
          <a:stretch>
            <a:fillRect/>
          </a:stretch>
        </p:blipFill>
        <p:spPr>
          <a:xfrm>
            <a:off x="1647260" y="3030558"/>
            <a:ext cx="4448740" cy="3247151"/>
          </a:xfrm>
          <a:prstGeom prst="rect">
            <a:avLst/>
          </a:prstGeom>
        </p:spPr>
      </p:pic>
    </p:spTree>
    <p:extLst>
      <p:ext uri="{BB962C8B-B14F-4D97-AF65-F5344CB8AC3E}">
        <p14:creationId xmlns:p14="http://schemas.microsoft.com/office/powerpoint/2010/main" val="2555211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0EB21-B7A6-A904-520A-ACA9EA1DD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FF2204-0B93-E866-1E5E-4A1F1C26B8B9}"/>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0E2432C9-61A0-E15F-19BE-4B08F1AF2FF7}"/>
              </a:ext>
            </a:extLst>
          </p:cNvPr>
          <p:cNvSpPr>
            <a:spLocks noGrp="1"/>
          </p:cNvSpPr>
          <p:nvPr>
            <p:ph type="sldNum" sz="quarter" idx="12"/>
          </p:nvPr>
        </p:nvSpPr>
        <p:spPr/>
        <p:txBody>
          <a:bodyPr/>
          <a:lstStyle/>
          <a:p>
            <a:fld id="{D2CEFE0F-5F4F-4325-BFA6-A8B31D740C18}" type="slidenum">
              <a:rPr lang="en-US" smtClean="0"/>
              <a:t>39</a:t>
            </a:fld>
            <a:endParaRPr lang="en-US"/>
          </a:p>
        </p:txBody>
      </p:sp>
      <p:cxnSp>
        <p:nvCxnSpPr>
          <p:cNvPr id="6" name="Straight Connector 5">
            <a:extLst>
              <a:ext uri="{FF2B5EF4-FFF2-40B4-BE49-F238E27FC236}">
                <a16:creationId xmlns:a16="http://schemas.microsoft.com/office/drawing/2014/main" id="{DA7C09C2-EF24-0817-6976-D844FACDF6DB}"/>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FF9BB539-D2F9-E050-8FF2-954948411D14}"/>
              </a:ext>
            </a:extLst>
          </p:cNvPr>
          <p:cNvSpPr txBox="1"/>
          <p:nvPr/>
        </p:nvSpPr>
        <p:spPr>
          <a:xfrm>
            <a:off x="471712" y="1411721"/>
            <a:ext cx="11197773" cy="11695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t> </a:t>
            </a:r>
            <a:r>
              <a:rPr lang="en-US" sz="2000" b="1" dirty="0"/>
              <a:t>Real-Time Classification</a:t>
            </a:r>
          </a:p>
          <a:p>
            <a:pPr marL="800100" lvl="1"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a:t>
            </a:r>
            <a:r>
              <a:rPr lang="en-US" sz="2000" dirty="0" err="1">
                <a:latin typeface="Times New Roman" panose="02020603050405020304" pitchFamily="18" charset="0"/>
                <a:cs typeface="Times New Roman" panose="02020603050405020304" pitchFamily="18" charset="0"/>
              </a:rPr>
              <a:t>XGBoost</a:t>
            </a:r>
            <a:r>
              <a:rPr lang="en-US" sz="2000" dirty="0">
                <a:latin typeface="Times New Roman" panose="02020603050405020304" pitchFamily="18" charset="0"/>
                <a:cs typeface="Times New Roman" panose="02020603050405020304" pitchFamily="18" charset="0"/>
              </a:rPr>
              <a:t> model demonstrates the capability to classify speech in real-time, achieving a response time of approximately 0.004 milliseconds for one second of speech.</a:t>
            </a:r>
          </a:p>
        </p:txBody>
      </p:sp>
      <p:pic>
        <p:nvPicPr>
          <p:cNvPr id="10" name="Picture 9">
            <a:extLst>
              <a:ext uri="{FF2B5EF4-FFF2-40B4-BE49-F238E27FC236}">
                <a16:creationId xmlns:a16="http://schemas.microsoft.com/office/drawing/2014/main" id="{17D4B71C-2D52-7B47-7A5A-2BD0D4C36C70}"/>
              </a:ext>
            </a:extLst>
          </p:cNvPr>
          <p:cNvPicPr>
            <a:picLocks noChangeAspect="1"/>
          </p:cNvPicPr>
          <p:nvPr/>
        </p:nvPicPr>
        <p:blipFill>
          <a:blip r:embed="rId2"/>
          <a:stretch>
            <a:fillRect/>
          </a:stretch>
        </p:blipFill>
        <p:spPr>
          <a:xfrm>
            <a:off x="1153986" y="2942990"/>
            <a:ext cx="9080492" cy="3051641"/>
          </a:xfrm>
          <a:prstGeom prst="rect">
            <a:avLst/>
          </a:prstGeom>
        </p:spPr>
      </p:pic>
    </p:spTree>
    <p:extLst>
      <p:ext uri="{BB962C8B-B14F-4D97-AF65-F5344CB8AC3E}">
        <p14:creationId xmlns:p14="http://schemas.microsoft.com/office/powerpoint/2010/main" val="227190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robot with fire and sparks&#10;&#10;Description automatically generated">
            <a:extLst>
              <a:ext uri="{FF2B5EF4-FFF2-40B4-BE49-F238E27FC236}">
                <a16:creationId xmlns:a16="http://schemas.microsoft.com/office/drawing/2014/main" id="{F5BDD49D-62BC-38FF-DF69-EA00CD507007}"/>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6429" b="6429"/>
          <a:stretch/>
        </p:blipFill>
        <p:spPr>
          <a:xfrm>
            <a:off x="5950446" y="0"/>
            <a:ext cx="6002110" cy="6857990"/>
          </a:xfrm>
          <a:prstGeom prst="flowChartTerminator">
            <a:avLst/>
          </a:prstGeom>
          <a:effectLst/>
        </p:spPr>
      </p:pic>
      <p:sp>
        <p:nvSpPr>
          <p:cNvPr id="22"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wo robots fighting each other&#10;&#10;Description automatically generated">
            <a:extLst>
              <a:ext uri="{FF2B5EF4-FFF2-40B4-BE49-F238E27FC236}">
                <a16:creationId xmlns:a16="http://schemas.microsoft.com/office/drawing/2014/main" id="{AA8DE823-CA43-521A-DA71-DA0AC159F91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7877" r="-1" b="7515"/>
          <a:stretch/>
        </p:blipFill>
        <p:spPr>
          <a:xfrm>
            <a:off x="20" y="10"/>
            <a:ext cx="12188930" cy="6857990"/>
          </a:xfrm>
          <a:prstGeom prst="rect">
            <a:avLst/>
          </a:prstGeom>
        </p:spPr>
      </p:pic>
      <p:sp>
        <p:nvSpPr>
          <p:cNvPr id="15" name="TextBox 14">
            <a:extLst>
              <a:ext uri="{FF2B5EF4-FFF2-40B4-BE49-F238E27FC236}">
                <a16:creationId xmlns:a16="http://schemas.microsoft.com/office/drawing/2014/main" id="{642E1C52-EACA-4A70-3905-0472CD94FD42}"/>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solidFill>
                  <a:schemeClr val="bg1"/>
                </a:solidFill>
                <a:latin typeface="+mj-lt"/>
                <a:ea typeface="+mj-ea"/>
                <a:cs typeface="+mj-cs"/>
              </a:rPr>
              <a:t>Problem Definition </a:t>
            </a:r>
          </a:p>
        </p:txBody>
      </p:sp>
      <p:sp>
        <p:nvSpPr>
          <p:cNvPr id="2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74C446C8-AEA4-047F-8B2B-1131D3E02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3455466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38147-F5A0-5AA3-5F79-307D9DDE3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2F86C-8184-004E-95B3-3663681F9D27}"/>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9FDADF68-12DD-DBF6-3B16-6C7B81C47AF1}"/>
              </a:ext>
            </a:extLst>
          </p:cNvPr>
          <p:cNvSpPr>
            <a:spLocks noGrp="1"/>
          </p:cNvSpPr>
          <p:nvPr>
            <p:ph type="sldNum" sz="quarter" idx="12"/>
          </p:nvPr>
        </p:nvSpPr>
        <p:spPr/>
        <p:txBody>
          <a:bodyPr/>
          <a:lstStyle/>
          <a:p>
            <a:fld id="{D2CEFE0F-5F4F-4325-BFA6-A8B31D740C18}" type="slidenum">
              <a:rPr lang="en-US" smtClean="0"/>
              <a:t>40</a:t>
            </a:fld>
            <a:endParaRPr lang="en-US"/>
          </a:p>
        </p:txBody>
      </p:sp>
      <p:cxnSp>
        <p:nvCxnSpPr>
          <p:cNvPr id="6" name="Straight Connector 5">
            <a:extLst>
              <a:ext uri="{FF2B5EF4-FFF2-40B4-BE49-F238E27FC236}">
                <a16:creationId xmlns:a16="http://schemas.microsoft.com/office/drawing/2014/main" id="{7B8CACC5-F40B-3462-9392-680E7A61752A}"/>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2827C911-5F02-1296-869A-4A699BC4B137}"/>
              </a:ext>
            </a:extLst>
          </p:cNvPr>
          <p:cNvSpPr txBox="1"/>
          <p:nvPr/>
        </p:nvSpPr>
        <p:spPr>
          <a:xfrm>
            <a:off x="449943" y="1325562"/>
            <a:ext cx="11582400" cy="2246769"/>
          </a:xfrm>
          <a:prstGeom prst="rect">
            <a:avLst/>
          </a:prstGeom>
          <a:noFill/>
        </p:spPr>
        <p:txBody>
          <a:bodyPr wrap="square">
            <a:spAutoFit/>
          </a:bodyPr>
          <a:lstStyle/>
          <a:p>
            <a:pPr marL="285750" indent="-285750">
              <a:buFont typeface="Arial" panose="020B0604020202020204" pitchFamily="34" charset="0"/>
              <a:buChar char="•"/>
            </a:pPr>
            <a:r>
              <a:rPr lang="en-US" sz="2000" b="1" dirty="0"/>
              <a:t>Data Release</a:t>
            </a: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All generated data for the study is made publicly available, contributing to future research on AI speech detection.</a:t>
            </a:r>
          </a:p>
          <a:p>
            <a:pPr marL="285750" lvl="1" indent="-28575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lvl="1" indent="-285750">
              <a:buFont typeface="Arial" panose="020B0604020202020204" pitchFamily="34" charset="0"/>
              <a:buChar char="•"/>
            </a:pPr>
            <a:r>
              <a:rPr lang="en-US" sz="2000" b="1" dirty="0"/>
              <a:t>Conclusion</a:t>
            </a:r>
          </a:p>
          <a:p>
            <a:pPr marL="742950" lvl="1"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project successfully establishes a robust framework for real-time detection of AI-generated speech, addressing ethical concerns and paving the way for further advancements in the field.</a:t>
            </a:r>
          </a:p>
        </p:txBody>
      </p:sp>
    </p:spTree>
    <p:extLst>
      <p:ext uri="{BB962C8B-B14F-4D97-AF65-F5344CB8AC3E}">
        <p14:creationId xmlns:p14="http://schemas.microsoft.com/office/powerpoint/2010/main" val="702223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ACF7A-5248-3347-9EA0-3C1E8285BD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757A52-1173-1AB5-31D4-6C5FD9A8AA38}"/>
              </a:ext>
            </a:extLst>
          </p:cNvPr>
          <p:cNvSpPr>
            <a:spLocks noGrp="1"/>
          </p:cNvSpPr>
          <p:nvPr>
            <p:ph type="sldNum" sz="quarter" idx="12"/>
          </p:nvPr>
        </p:nvSpPr>
        <p:spPr/>
        <p:txBody>
          <a:bodyPr/>
          <a:lstStyle/>
          <a:p>
            <a:fld id="{D2CEFE0F-5F4F-4325-BFA6-A8B31D740C18}" type="slidenum">
              <a:rPr lang="en-US" smtClean="0"/>
              <a:t>41</a:t>
            </a:fld>
            <a:endParaRPr lang="en-US"/>
          </a:p>
        </p:txBody>
      </p:sp>
      <p:sp>
        <p:nvSpPr>
          <p:cNvPr id="18" name="TextBox 17">
            <a:extLst>
              <a:ext uri="{FF2B5EF4-FFF2-40B4-BE49-F238E27FC236}">
                <a16:creationId xmlns:a16="http://schemas.microsoft.com/office/drawing/2014/main" id="{913CD943-DB23-7D3D-8B3F-3BB0CF66D783}"/>
              </a:ext>
            </a:extLst>
          </p:cNvPr>
          <p:cNvSpPr txBox="1"/>
          <p:nvPr/>
        </p:nvSpPr>
        <p:spPr>
          <a:xfrm>
            <a:off x="1268912" y="1787236"/>
            <a:ext cx="5098473" cy="2554545"/>
          </a:xfrm>
          <a:prstGeom prst="rect">
            <a:avLst/>
          </a:prstGeom>
          <a:noFill/>
        </p:spPr>
        <p:txBody>
          <a:bodyPr wrap="square" rtlCol="0">
            <a:spAutoFit/>
          </a:bodyPr>
          <a:lstStyle/>
          <a:p>
            <a:r>
              <a:rPr lang="en-US" sz="8000" dirty="0">
                <a:latin typeface="Verdana" panose="020B0604030504040204" pitchFamily="34" charset="0"/>
                <a:ea typeface="Verdana" panose="020B0604030504040204" pitchFamily="34" charset="0"/>
              </a:rPr>
              <a:t>UI Design</a:t>
            </a:r>
          </a:p>
        </p:txBody>
      </p:sp>
      <p:cxnSp>
        <p:nvCxnSpPr>
          <p:cNvPr id="20" name="Straight Connector 19">
            <a:extLst>
              <a:ext uri="{FF2B5EF4-FFF2-40B4-BE49-F238E27FC236}">
                <a16:creationId xmlns:a16="http://schemas.microsoft.com/office/drawing/2014/main" id="{D7A17CF7-548E-D702-DD3F-5223977C3071}"/>
              </a:ext>
            </a:extLst>
          </p:cNvPr>
          <p:cNvCxnSpPr/>
          <p:nvPr/>
        </p:nvCxnSpPr>
        <p:spPr>
          <a:xfrm>
            <a:off x="1229752" y="4752109"/>
            <a:ext cx="3937996" cy="0"/>
          </a:xfrm>
          <a:prstGeom prst="line">
            <a:avLst/>
          </a:prstGeom>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138ACE30-37F4-A4F8-EEC2-6AAE487B0007}"/>
              </a:ext>
            </a:extLst>
          </p:cNvPr>
          <p:cNvSpPr txBox="1"/>
          <p:nvPr/>
        </p:nvSpPr>
        <p:spPr>
          <a:xfrm>
            <a:off x="1268912" y="4977772"/>
            <a:ext cx="4554681" cy="400110"/>
          </a:xfrm>
          <a:prstGeom prst="rect">
            <a:avLst/>
          </a:prstGeom>
          <a:noFill/>
        </p:spPr>
        <p:txBody>
          <a:bodyPr wrap="square">
            <a:spAutoFit/>
          </a:bodyPr>
          <a:lstStyle/>
          <a:p>
            <a:r>
              <a:rPr lang="en-US" sz="2000" dirty="0">
                <a:solidFill>
                  <a:schemeClr val="bg1">
                    <a:lumMod val="50000"/>
                  </a:schemeClr>
                </a:solidFill>
                <a:latin typeface="Verdana" panose="020B0604030504040204" pitchFamily="34" charset="0"/>
                <a:ea typeface="Verdana" panose="020B0604030504040204" pitchFamily="34" charset="0"/>
              </a:rPr>
              <a:t>Design for web pages</a:t>
            </a:r>
          </a:p>
        </p:txBody>
      </p:sp>
      <p:pic>
        <p:nvPicPr>
          <p:cNvPr id="66" name="Picture 65" descr="A screenshot of a computer&#10;&#10;Description automatically generated">
            <a:extLst>
              <a:ext uri="{FF2B5EF4-FFF2-40B4-BE49-F238E27FC236}">
                <a16:creationId xmlns:a16="http://schemas.microsoft.com/office/drawing/2014/main" id="{C6035042-628A-C7B4-2EE1-C040B89DD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271" y="1310847"/>
            <a:ext cx="7870590" cy="6858000"/>
          </a:xfrm>
          <a:prstGeom prst="rect">
            <a:avLst/>
          </a:prstGeom>
        </p:spPr>
      </p:pic>
      <p:pic>
        <p:nvPicPr>
          <p:cNvPr id="64" name="Picture 63">
            <a:extLst>
              <a:ext uri="{FF2B5EF4-FFF2-40B4-BE49-F238E27FC236}">
                <a16:creationId xmlns:a16="http://schemas.microsoft.com/office/drawing/2014/main" id="{3535CE73-3781-53E1-63FD-B52FB9127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945" y="1174691"/>
            <a:ext cx="9396192" cy="6858000"/>
          </a:xfrm>
          <a:prstGeom prst="rect">
            <a:avLst/>
          </a:prstGeom>
        </p:spPr>
      </p:pic>
      <p:pic>
        <p:nvPicPr>
          <p:cNvPr id="62" name="Picture 61">
            <a:extLst>
              <a:ext uri="{FF2B5EF4-FFF2-40B4-BE49-F238E27FC236}">
                <a16:creationId xmlns:a16="http://schemas.microsoft.com/office/drawing/2014/main" id="{5C71AB21-E40B-A02F-EA9B-C1A636446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263" y="1024691"/>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53963AF8-2837-8B10-0BFE-311BAE144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6263" y="874691"/>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45C6F014-F3F9-E3EC-3E39-DE337E0867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6263" y="724691"/>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A98F00FE-A171-A148-4CF0-C0334987E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6263" y="574691"/>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64F0319A-252B-E3CB-2F91-FF0353B260B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6263" y="424691"/>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DC522FE9-05DD-3286-AF8A-B36B37B467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46263" y="274691"/>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74E76F07-32BE-833B-5FC0-2BD53F0108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96263" y="124691"/>
            <a:ext cx="9396192" cy="6858000"/>
          </a:xfrm>
          <a:prstGeom prst="rect">
            <a:avLst/>
          </a:prstGeom>
        </p:spPr>
      </p:pic>
    </p:spTree>
    <p:extLst>
      <p:ext uri="{BB962C8B-B14F-4D97-AF65-F5344CB8AC3E}">
        <p14:creationId xmlns:p14="http://schemas.microsoft.com/office/powerpoint/2010/main" val="102710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BD70E5DD-EEFB-DC12-C54A-1F55D0FE8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EF47B59A-3DDF-8BC0-AE54-C0E4186C0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90E20D15-249A-9761-E331-23F7CA604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8ED9BD68-5361-3267-B57B-B4223AABD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245DC568-E550-DD96-D2F3-56755FBC08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CE3641EF-4433-2FFD-2D52-ECEC1919F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22C7BA18-0803-D0F1-129F-416C6BAB6C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872FA1C4-4CA1-9283-269D-6FE71D7914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7B89A192-C6E8-9394-DC6B-28AFDE8B84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8814" y="152405"/>
            <a:ext cx="9396192" cy="6858000"/>
          </a:xfrm>
          <a:prstGeom prst="rect">
            <a:avLst/>
          </a:prstGeom>
        </p:spPr>
      </p:pic>
    </p:spTree>
    <p:extLst>
      <p:ext uri="{BB962C8B-B14F-4D97-AF65-F5344CB8AC3E}">
        <p14:creationId xmlns:p14="http://schemas.microsoft.com/office/powerpoint/2010/main" val="403033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EF30C-618A-0C1E-4F07-43216C39BEE3}"/>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7EEC8BBC-BAE4-FA15-9CD7-2E8F1A235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5BF14AE2-01EE-1685-3DEF-05A5FB24D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4C0BE6F5-32FE-6E2B-2EC6-DACA39BA5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37D469A3-C72C-3A7C-C279-530C6BCADB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F60872E7-DF71-481C-6B40-75649A21B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0445DD08-8963-CF59-FFB3-6098D25E98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EE9E7559-0AE0-63E0-06F3-5BA821FD51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3A69CD58-5D26-0321-89B4-B59368C0DD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4860"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A2B13DC7-197F-8B34-DCC1-FAC2000CD3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336073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4B79C-8DE4-8CE5-37FA-95446004D7F1}"/>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AE2A99F4-FE41-1009-A1F8-6B423D097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3B0FDCE6-4EE2-9BB4-A2C2-16EE9550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93E727B4-452A-26A6-981D-9C0689083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C0239741-BA64-C77C-C47C-2F7667837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20F283D9-7D16-C1B4-A29B-ACFD285E9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725634EF-D336-073B-4BF4-49736EDCA1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5FBC4FD4-D542-2EEA-D13D-0C986D417F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8599" y="16145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7CCF7932-0C15-A552-1CC2-40AFFBE6F9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D73F9B52-6196-1292-D8A3-0E1018D38E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4166852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FADA4-3802-9146-8B05-69004B55A304}"/>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44541848-29F6-A93A-4CA9-1F80AE67A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822DA5C7-BF49-3FDE-27A2-0E58BD1FA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ED6363B5-F76D-8D0D-5FF1-C1D26A4DD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1D934920-AD07-66F7-25C9-AB10A305A5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37987206-2567-16DC-8023-43846DA78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A4A53995-88E5-ECE3-A1A0-21025C3D1C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3891" y="172903"/>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5BBFF04D-CA23-342E-2B3F-A1AD762A10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9AD3A3EE-DFC1-DB5E-A757-775D180429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60175F50-FEDC-C2D5-1CEA-68B10B4A28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20502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B3757-E367-29C5-B136-C63E82331CAA}"/>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6FCD2104-49DB-EB03-54E8-14DCF4694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247D3FD1-BBA1-C2F9-8C0D-F6522355C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F6F87FBD-FC5D-100A-18DF-6AE6F78E1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D5B19D02-95A4-933A-D163-ED0C68ACEF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F4AB8584-6A01-4C0B-3EFE-FF3F70E6B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7647" y="31954"/>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88EA043E-17A0-ED3B-F98B-14A3888A2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4EABCB10-68A7-4E34-ECB4-1D4A61059B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E06DBADE-9280-CFB5-8CBD-9B90CB72CC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A1712D0D-707E-D386-24E7-1A1F213705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359647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64A5B-9C5A-2D84-B207-AB22F3AC8D4C}"/>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830BA029-59F0-7CF0-86D3-C4462B15A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FE633865-DE3B-3EB5-4301-8262112C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0049FB39-FA74-B24F-926D-162D00A01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A4587F33-7947-7F05-873E-72D3684249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3682" y="168097"/>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896B1575-E090-F44F-C2A4-8FE7B7F4D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1C0FCD91-351D-E3E6-1FF0-7D4B90520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F50FE9CE-6ED9-6388-EF68-B5E982CC42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85E9C32D-CE7E-A667-DFD1-6439B9DCD1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4AC8F518-3833-860E-BD31-BA35D0C742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71893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5770-AAF5-71C9-D9B4-1D0D45E4BB95}"/>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12774245-8825-FB8A-004C-4D7FA4D0B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EC07803A-E56E-68B5-8891-FFD096A6B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2CB7F7EB-F8C7-0719-B3CA-33B2A90AA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2121" y="248833"/>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9458620F-84BC-604C-E795-19FB0613F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8446DE7B-81D9-3289-E422-7DAC370F88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89BBA51F-1FE3-605E-D38B-2CB8995F7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E1B693DA-1CAA-A56C-A31C-8EC7C32C25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8C8D0478-EA01-89C3-6732-285F50D01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AAAB6055-39A5-B724-2F31-3776B1DA36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2885521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97B0C-D347-B72A-3A4D-8B127D7EDB9B}"/>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E4424932-8E8B-70D5-00E4-17A46FA98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117" y="1200000"/>
            <a:ext cx="7870590" cy="6858000"/>
          </a:xfrm>
          <a:prstGeom prst="rect">
            <a:avLst/>
          </a:prstGeom>
        </p:spPr>
      </p:pic>
      <p:pic>
        <p:nvPicPr>
          <p:cNvPr id="64" name="Picture 63">
            <a:extLst>
              <a:ext uri="{FF2B5EF4-FFF2-40B4-BE49-F238E27FC236}">
                <a16:creationId xmlns:a16="http://schemas.microsoft.com/office/drawing/2014/main" id="{416DEC7C-4763-7C5B-C781-D1419D6A4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334" y="107881"/>
            <a:ext cx="9396192" cy="6858000"/>
          </a:xfrm>
          <a:prstGeom prst="rect">
            <a:avLst/>
          </a:prstGeom>
        </p:spPr>
      </p:pic>
      <p:pic>
        <p:nvPicPr>
          <p:cNvPr id="62" name="Picture 61">
            <a:extLst>
              <a:ext uri="{FF2B5EF4-FFF2-40B4-BE49-F238E27FC236}">
                <a16:creationId xmlns:a16="http://schemas.microsoft.com/office/drawing/2014/main" id="{5F5ADE63-4605-83D3-6E9B-8D12FE08D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52C41248-8A12-2B19-814D-18FB28B72B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FF6B164C-62C5-9494-6098-6C50BBE01F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AB2A24F3-0388-AF0A-A5BF-F578260F4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A55AA9C9-1EFD-3FC5-DA57-0E42857762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34162F47-0A19-BE0F-3009-79CB46D096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2C8C8CE5-0805-D053-9132-6B8950582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186945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with fire and sparks&#10;&#10;Description automatically generated">
            <a:extLst>
              <a:ext uri="{FF2B5EF4-FFF2-40B4-BE49-F238E27FC236}">
                <a16:creationId xmlns:a16="http://schemas.microsoft.com/office/drawing/2014/main" id="{36926A8A-FF2D-E4D6-84FB-BF4E6BE88F8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429" b="6429"/>
          <a:stretch/>
        </p:blipFill>
        <p:spPr>
          <a:xfrm>
            <a:off x="7377464" y="0"/>
            <a:ext cx="6002110" cy="6857990"/>
          </a:xfrm>
          <a:prstGeom prst="flowChartTerminator">
            <a:avLst/>
          </a:prstGeom>
          <a:effectLst/>
        </p:spPr>
      </p:pic>
      <p:sp>
        <p:nvSpPr>
          <p:cNvPr id="2" name="Title 1">
            <a:extLst>
              <a:ext uri="{FF2B5EF4-FFF2-40B4-BE49-F238E27FC236}">
                <a16:creationId xmlns:a16="http://schemas.microsoft.com/office/drawing/2014/main" id="{D3FB5094-1395-0607-8220-A8B651D49A0A}"/>
              </a:ext>
            </a:extLst>
          </p:cNvPr>
          <p:cNvSpPr>
            <a:spLocks noGrp="1"/>
          </p:cNvSpPr>
          <p:nvPr>
            <p:ph type="title"/>
          </p:nvPr>
        </p:nvSpPr>
        <p:spPr>
          <a:xfrm>
            <a:off x="0" y="0"/>
            <a:ext cx="6002110" cy="1495425"/>
          </a:xfrm>
        </p:spPr>
        <p:txBody>
          <a:bodyPr vert="horz" lIns="91440" tIns="45720" rIns="91440" bIns="45720" rtlCol="0" anchor="ctr">
            <a:normAutofit/>
          </a:bodyPr>
          <a:lstStyle/>
          <a:p>
            <a:r>
              <a:rPr lang="en-US" sz="4000" dirty="0">
                <a:latin typeface="Verdana" panose="020B0604030504040204" pitchFamily="34" charset="0"/>
                <a:ea typeface="Verdana" panose="020B0604030504040204" pitchFamily="34" charset="0"/>
              </a:rPr>
              <a:t>Problem Definition </a:t>
            </a:r>
          </a:p>
        </p:txBody>
      </p:sp>
      <p:sp>
        <p:nvSpPr>
          <p:cNvPr id="4" name="TextBox 3">
            <a:extLst>
              <a:ext uri="{FF2B5EF4-FFF2-40B4-BE49-F238E27FC236}">
                <a16:creationId xmlns:a16="http://schemas.microsoft.com/office/drawing/2014/main" id="{09DAA4FB-E65D-DA42-A6E6-0D5A67A22AB7}"/>
              </a:ext>
            </a:extLst>
          </p:cNvPr>
          <p:cNvSpPr txBox="1"/>
          <p:nvPr/>
        </p:nvSpPr>
        <p:spPr>
          <a:xfrm>
            <a:off x="0" y="1290922"/>
            <a:ext cx="7377464" cy="5567057"/>
          </a:xfrm>
          <a:prstGeom prst="rect">
            <a:avLst/>
          </a:prstGeom>
        </p:spPr>
        <p:txBody>
          <a:bodyPr vert="horz" lIns="91440" tIns="45720" rIns="91440" bIns="45720" rtlCol="0">
            <a:normAutofit/>
          </a:bodyPr>
          <a:lstStyle/>
          <a:p>
            <a:pPr indent="-228600">
              <a:lnSpc>
                <a:spcPct val="17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DBFA348-251F-A1B4-8C99-26F9D6FF6DA2}"/>
              </a:ext>
            </a:extLst>
          </p:cNvPr>
          <p:cNvCxnSpPr>
            <a:cxnSpLocks/>
          </p:cNvCxnSpPr>
          <p:nvPr/>
        </p:nvCxnSpPr>
        <p:spPr>
          <a:xfrm>
            <a:off x="0" y="1129551"/>
            <a:ext cx="755853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Slide Number Placeholder 9">
            <a:extLst>
              <a:ext uri="{FF2B5EF4-FFF2-40B4-BE49-F238E27FC236}">
                <a16:creationId xmlns:a16="http://schemas.microsoft.com/office/drawing/2014/main" id="{66CC8F5C-0AE0-065C-EE99-BD3C6C42CC37}"/>
              </a:ext>
            </a:extLst>
          </p:cNvPr>
          <p:cNvSpPr>
            <a:spLocks noGrp="1"/>
          </p:cNvSpPr>
          <p:nvPr>
            <p:ph type="sldNum" sz="quarter" idx="12"/>
          </p:nvPr>
        </p:nvSpPr>
        <p:spPr/>
        <p:txBody>
          <a:bodyPr/>
          <a:lstStyle/>
          <a:p>
            <a:fld id="{D2CEFE0F-5F4F-4325-BFA6-A8B31D740C18}" type="slidenum">
              <a:rPr lang="en-US" smtClean="0"/>
              <a:t>5</a:t>
            </a:fld>
            <a:endParaRPr lang="en-US"/>
          </a:p>
        </p:txBody>
      </p:sp>
      <p:sp>
        <p:nvSpPr>
          <p:cNvPr id="5" name="TextBox 4">
            <a:extLst>
              <a:ext uri="{FF2B5EF4-FFF2-40B4-BE49-F238E27FC236}">
                <a16:creationId xmlns:a16="http://schemas.microsoft.com/office/drawing/2014/main" id="{DD886374-6110-4A0B-AE8B-34C2CB2636EB}"/>
              </a:ext>
            </a:extLst>
          </p:cNvPr>
          <p:cNvSpPr txBox="1"/>
          <p:nvPr/>
        </p:nvSpPr>
        <p:spPr>
          <a:xfrm>
            <a:off x="368184" y="1656795"/>
            <a:ext cx="6641095" cy="425052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Problem Overview:</a:t>
            </a:r>
          </a:p>
          <a:p>
            <a:pPr marL="742950" lvl="1" indent="-285750">
              <a:lnSpc>
                <a:spcPct val="150000"/>
              </a:lnSpc>
              <a:buFont typeface="Wingdings" panose="05000000000000000000" pitchFamily="2" charset="2"/>
              <a:buChar char="Ø"/>
            </a:pPr>
            <a:r>
              <a:rPr lang="en-US" dirty="0"/>
              <a:t>Rapid advancements in technology have led to challenges in media authenticity.</a:t>
            </a:r>
          </a:p>
          <a:p>
            <a:pPr marL="742950" lvl="1" indent="-285750">
              <a:lnSpc>
                <a:spcPct val="150000"/>
              </a:lnSpc>
              <a:buFont typeface="Wingdings" panose="05000000000000000000" pitchFamily="2" charset="2"/>
              <a:buChar char="Ø"/>
            </a:pPr>
            <a:r>
              <a:rPr lang="en-US" dirty="0"/>
              <a:t>Deepfake technology proliferation poses threats in manipulating text, images, and photos.</a:t>
            </a:r>
          </a:p>
          <a:p>
            <a:pPr marL="742950" lvl="1" indent="-285750">
              <a:lnSpc>
                <a:spcPct val="150000"/>
              </a:lnSpc>
              <a:buFont typeface="Wingdings" panose="05000000000000000000" pitchFamily="2" charset="2"/>
              <a:buChar char="Ø"/>
            </a:pPr>
            <a:r>
              <a:rPr lang="en-US" dirty="0"/>
              <a:t>Addressing challenges in media authenticity due to deepfake technology.</a:t>
            </a:r>
          </a:p>
          <a:p>
            <a:pPr marL="742950" lvl="1" indent="-285750">
              <a:lnSpc>
                <a:spcPct val="150000"/>
              </a:lnSpc>
              <a:buFont typeface="Wingdings" panose="05000000000000000000" pitchFamily="2" charset="2"/>
              <a:buChar char="Ø"/>
            </a:pPr>
            <a:r>
              <a:rPr lang="en-US" dirty="0"/>
              <a:t>Risks include misinformation, privacy breaches, and malicious intent.</a:t>
            </a:r>
          </a:p>
          <a:p>
            <a:pPr marL="742950" lvl="1" indent="-285750">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3014649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FA13A-CFF1-3DFA-72F3-F90B35A6039E}"/>
            </a:ext>
          </a:extLst>
        </p:cNvPr>
        <p:cNvGrpSpPr/>
        <p:nvPr/>
      </p:nvGrpSpPr>
      <p:grpSpPr>
        <a:xfrm>
          <a:off x="0" y="0"/>
          <a:ext cx="0" cy="0"/>
          <a:chOff x="0" y="0"/>
          <a:chExt cx="0" cy="0"/>
        </a:xfrm>
      </p:grpSpPr>
      <p:pic>
        <p:nvPicPr>
          <p:cNvPr id="66" name="Picture 65" descr="A screenshot of a computer&#10;&#10;Description automatically generated">
            <a:extLst>
              <a:ext uri="{FF2B5EF4-FFF2-40B4-BE49-F238E27FC236}">
                <a16:creationId xmlns:a16="http://schemas.microsoft.com/office/drawing/2014/main" id="{1266F8AE-8AF2-0B29-C3CB-078FEC6F3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107" y="22361"/>
            <a:ext cx="7870590" cy="6858000"/>
          </a:xfrm>
          <a:prstGeom prst="rect">
            <a:avLst/>
          </a:prstGeom>
        </p:spPr>
      </p:pic>
      <p:pic>
        <p:nvPicPr>
          <p:cNvPr id="64" name="Picture 63">
            <a:extLst>
              <a:ext uri="{FF2B5EF4-FFF2-40B4-BE49-F238E27FC236}">
                <a16:creationId xmlns:a16="http://schemas.microsoft.com/office/drawing/2014/main" id="{DC043B07-E4CB-D71E-9524-B2FCDABA6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3600" y="1050000"/>
            <a:ext cx="9396192" cy="6858000"/>
          </a:xfrm>
          <a:prstGeom prst="rect">
            <a:avLst/>
          </a:prstGeom>
        </p:spPr>
      </p:pic>
      <p:pic>
        <p:nvPicPr>
          <p:cNvPr id="62" name="Picture 61">
            <a:extLst>
              <a:ext uri="{FF2B5EF4-FFF2-40B4-BE49-F238E27FC236}">
                <a16:creationId xmlns:a16="http://schemas.microsoft.com/office/drawing/2014/main" id="{F7BB3A2F-A57A-CD0A-55CD-D22E3852C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918" y="900000"/>
            <a:ext cx="9396192" cy="6858000"/>
          </a:xfrm>
          <a:prstGeom prst="rect">
            <a:avLst/>
          </a:prstGeom>
        </p:spPr>
      </p:pic>
      <p:pic>
        <p:nvPicPr>
          <p:cNvPr id="60" name="Picture 59" descr="A screenshot of a computer&#10;&#10;Description automatically generated">
            <a:extLst>
              <a:ext uri="{FF2B5EF4-FFF2-40B4-BE49-F238E27FC236}">
                <a16:creationId xmlns:a16="http://schemas.microsoft.com/office/drawing/2014/main" id="{B9A2DA11-3744-C472-84EE-0810FD582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2918" y="750000"/>
            <a:ext cx="9396192" cy="6858000"/>
          </a:xfrm>
          <a:prstGeom prst="rect">
            <a:avLst/>
          </a:prstGeom>
        </p:spPr>
      </p:pic>
      <p:pic>
        <p:nvPicPr>
          <p:cNvPr id="58" name="Picture 57" descr="A screenshot of a computer&#10;&#10;Description automatically generated">
            <a:extLst>
              <a:ext uri="{FF2B5EF4-FFF2-40B4-BE49-F238E27FC236}">
                <a16:creationId xmlns:a16="http://schemas.microsoft.com/office/drawing/2014/main" id="{84019663-52AD-DD19-CF11-33FC298C0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2918" y="600000"/>
            <a:ext cx="9396192" cy="6858000"/>
          </a:xfrm>
          <a:prstGeom prst="rect">
            <a:avLst/>
          </a:prstGeom>
        </p:spPr>
      </p:pic>
      <p:pic>
        <p:nvPicPr>
          <p:cNvPr id="56" name="Picture 55" descr="A screenshot of a computer&#10;&#10;Description automatically generated">
            <a:extLst>
              <a:ext uri="{FF2B5EF4-FFF2-40B4-BE49-F238E27FC236}">
                <a16:creationId xmlns:a16="http://schemas.microsoft.com/office/drawing/2014/main" id="{3F22EA35-41C1-24AC-CEEF-2D8E6BA73E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2918" y="450000"/>
            <a:ext cx="9396192" cy="6858000"/>
          </a:xfrm>
          <a:prstGeom prst="rect">
            <a:avLst/>
          </a:prstGeom>
        </p:spPr>
      </p:pic>
      <p:pic>
        <p:nvPicPr>
          <p:cNvPr id="54" name="Picture 53" descr="A screenshot of a website&#10;&#10;Description automatically generated">
            <a:extLst>
              <a:ext uri="{FF2B5EF4-FFF2-40B4-BE49-F238E27FC236}">
                <a16:creationId xmlns:a16="http://schemas.microsoft.com/office/drawing/2014/main" id="{F75643AE-17AF-FA86-587E-1A82FA347D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2918" y="300000"/>
            <a:ext cx="9396192" cy="6858000"/>
          </a:xfrm>
          <a:prstGeom prst="rect">
            <a:avLst/>
          </a:prstGeom>
        </p:spPr>
      </p:pic>
      <p:pic>
        <p:nvPicPr>
          <p:cNvPr id="52" name="Picture 51" descr="A screenshot of a computer&#10;&#10;Description automatically generated">
            <a:extLst>
              <a:ext uri="{FF2B5EF4-FFF2-40B4-BE49-F238E27FC236}">
                <a16:creationId xmlns:a16="http://schemas.microsoft.com/office/drawing/2014/main" id="{AF7B3D05-5DF9-D209-241D-77CF14137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2918" y="150000"/>
            <a:ext cx="9396192" cy="6858000"/>
          </a:xfrm>
          <a:prstGeom prst="rect">
            <a:avLst/>
          </a:prstGeom>
        </p:spPr>
      </p:pic>
      <p:pic>
        <p:nvPicPr>
          <p:cNvPr id="50" name="Picture 49" descr="A screenshot of a computer&#10;&#10;Description automatically generated">
            <a:extLst>
              <a:ext uri="{FF2B5EF4-FFF2-40B4-BE49-F238E27FC236}">
                <a16:creationId xmlns:a16="http://schemas.microsoft.com/office/drawing/2014/main" id="{5D04BE92-2849-6FAD-B404-5B1DE7992B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2918" y="0"/>
            <a:ext cx="9396192" cy="6858000"/>
          </a:xfrm>
          <a:prstGeom prst="rect">
            <a:avLst/>
          </a:prstGeom>
        </p:spPr>
      </p:pic>
    </p:spTree>
    <p:extLst>
      <p:ext uri="{BB962C8B-B14F-4D97-AF65-F5344CB8AC3E}">
        <p14:creationId xmlns:p14="http://schemas.microsoft.com/office/powerpoint/2010/main" val="121745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4466A-6B0E-FCC1-D0BF-43BC611D39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81D30A-0E73-88A3-EF2F-1E655DFCA7CF}"/>
              </a:ext>
            </a:extLst>
          </p:cNvPr>
          <p:cNvSpPr>
            <a:spLocks noGrp="1"/>
          </p:cNvSpPr>
          <p:nvPr>
            <p:ph type="title"/>
          </p:nvPr>
        </p:nvSpPr>
        <p:spPr>
          <a:xfrm>
            <a:off x="0" y="0"/>
            <a:ext cx="10515600" cy="1325563"/>
          </a:xfrm>
        </p:spPr>
        <p:txBody>
          <a:bodyPr/>
          <a:lstStyle/>
          <a:p>
            <a:r>
              <a:rPr lang="en-US" dirty="0"/>
              <a:t>Conclusion</a:t>
            </a:r>
          </a:p>
        </p:txBody>
      </p:sp>
      <p:sp>
        <p:nvSpPr>
          <p:cNvPr id="3" name="Slide Number Placeholder 2">
            <a:extLst>
              <a:ext uri="{FF2B5EF4-FFF2-40B4-BE49-F238E27FC236}">
                <a16:creationId xmlns:a16="http://schemas.microsoft.com/office/drawing/2014/main" id="{1DF22550-C526-28DF-0BB6-26D13CC55FE6}"/>
              </a:ext>
            </a:extLst>
          </p:cNvPr>
          <p:cNvSpPr>
            <a:spLocks noGrp="1"/>
          </p:cNvSpPr>
          <p:nvPr>
            <p:ph type="sldNum" sz="quarter" idx="12"/>
          </p:nvPr>
        </p:nvSpPr>
        <p:spPr/>
        <p:txBody>
          <a:bodyPr/>
          <a:lstStyle/>
          <a:p>
            <a:fld id="{D2CEFE0F-5F4F-4325-BFA6-A8B31D740C18}" type="slidenum">
              <a:rPr lang="en-US" smtClean="0"/>
              <a:t>51</a:t>
            </a:fld>
            <a:endParaRPr lang="en-US"/>
          </a:p>
        </p:txBody>
      </p:sp>
      <p:cxnSp>
        <p:nvCxnSpPr>
          <p:cNvPr id="6" name="Straight Connector 5">
            <a:extLst>
              <a:ext uri="{FF2B5EF4-FFF2-40B4-BE49-F238E27FC236}">
                <a16:creationId xmlns:a16="http://schemas.microsoft.com/office/drawing/2014/main" id="{B5354E89-57EF-E93B-CB62-A6223C711F91}"/>
              </a:ext>
            </a:extLst>
          </p:cNvPr>
          <p:cNvCxnSpPr>
            <a:cxnSpLocks/>
          </p:cNvCxnSpPr>
          <p:nvPr/>
        </p:nvCxnSpPr>
        <p:spPr>
          <a:xfrm>
            <a:off x="0" y="1127644"/>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EA240742-43E0-ECE4-C887-2BE74E7602C2}"/>
              </a:ext>
            </a:extLst>
          </p:cNvPr>
          <p:cNvSpPr txBox="1"/>
          <p:nvPr/>
        </p:nvSpPr>
        <p:spPr>
          <a:xfrm>
            <a:off x="417979" y="1283602"/>
            <a:ext cx="11361645" cy="4401205"/>
          </a:xfrm>
          <a:prstGeom prst="rect">
            <a:avLst/>
          </a:prstGeom>
          <a:noFill/>
        </p:spPr>
        <p:txBody>
          <a:bodyPr wrap="square">
            <a:spAutoFit/>
          </a:bodyPr>
          <a:lstStyle/>
          <a:p>
            <a:pPr marL="285750" indent="-285750">
              <a:buFont typeface="Arial" panose="020B0604020202020204" pitchFamily="34" charset="0"/>
              <a:buChar char="•"/>
            </a:pPr>
            <a:r>
              <a:rPr lang="en-US" sz="1800" dirty="0"/>
              <a:t>After the journey of developing a robust AI- Generated images, text and speech, we will seek to follow some points towards improving the system and generalize it.</a:t>
            </a:r>
          </a:p>
          <a:p>
            <a:pPr marL="285750" indent="-285750">
              <a:buFont typeface="Arial" panose="020B0604020202020204" pitchFamily="34" charset="0"/>
              <a:buChar char="•"/>
            </a:pPr>
            <a:endParaRPr lang="en-US" dirty="0"/>
          </a:p>
          <a:p>
            <a:pPr marL="0" indent="0">
              <a:buNone/>
            </a:pPr>
            <a:r>
              <a:rPr lang="en-US" altLang="en-US" sz="2400" b="1" dirty="0">
                <a:latin typeface="Times New Roman" panose="02020603050405020304" pitchFamily="18" charset="0"/>
                <a:cs typeface="Times New Roman" panose="02020603050405020304" pitchFamily="18" charset="0"/>
              </a:rPr>
              <a:t>1. Continuous Training and Updating:</a:t>
            </a:r>
          </a:p>
          <a:p>
            <a:pPr marL="285750" indent="-285750">
              <a:buFont typeface="Wingdings" panose="05000000000000000000" pitchFamily="2" charset="2"/>
              <a:buChar char="Ø"/>
            </a:pPr>
            <a:r>
              <a:rPr lang="en-US" sz="1800" dirty="0"/>
              <a:t>    </a:t>
            </a:r>
            <a:r>
              <a:rPr lang="en-US" sz="2000" dirty="0"/>
              <a:t>Regularly update the system with the latest advancements in AI-generated content. AI models are continually evolving, so keeping the detection algorithms up-to-date is crucial.</a:t>
            </a:r>
          </a:p>
          <a:p>
            <a:pPr marL="342900" indent="-342900">
              <a:buFont typeface="Wingdings" panose="05000000000000000000" pitchFamily="2" charset="2"/>
              <a:buChar char="Ø"/>
            </a:pPr>
            <a:r>
              <a:rPr lang="en-US" sz="2000" dirty="0"/>
              <a:t>Implement a robust training pipeline that includes a diverse set of AI-generated samples to improve the system's adaptability.</a:t>
            </a:r>
          </a:p>
          <a:p>
            <a:pPr marL="342900" indent="-342900">
              <a:buFont typeface="Wingdings" panose="05000000000000000000" pitchFamily="2" charset="2"/>
              <a:buChar char="Ø"/>
            </a:pPr>
            <a:endParaRPr lang="en-US" sz="2000" dirty="0"/>
          </a:p>
          <a:p>
            <a:r>
              <a:rPr lang="en-US" sz="2400" b="1" dirty="0">
                <a:latin typeface="Times New Roman" panose="02020603050405020304" pitchFamily="18" charset="0"/>
                <a:cs typeface="Times New Roman" panose="02020603050405020304" pitchFamily="18" charset="0"/>
              </a:rPr>
              <a:t>2. Multi-Modal Approach:</a:t>
            </a:r>
          </a:p>
          <a:p>
            <a:pPr marL="285750" indent="-285750">
              <a:buFont typeface="Wingdings" panose="05000000000000000000" pitchFamily="2" charset="2"/>
              <a:buChar char="Ø"/>
            </a:pPr>
            <a:r>
              <a:rPr lang="en-US" sz="1800" dirty="0"/>
              <a:t> </a:t>
            </a:r>
            <a:r>
              <a:rPr lang="en-US" sz="2000" dirty="0"/>
              <a:t>Integrate multi-modal detection techniques that analyze not only individual types of content (images, text, speech) but also the relationships and consistency across them by combining information from different modalities so it can enhance the accuracy of the system.</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13184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6458-2F37-5257-6E75-5B4E12385E82}"/>
              </a:ext>
            </a:extLst>
          </p:cNvPr>
          <p:cNvSpPr>
            <a:spLocks noGrp="1"/>
          </p:cNvSpPr>
          <p:nvPr>
            <p:ph type="title"/>
          </p:nvPr>
        </p:nvSpPr>
        <p:spPr>
          <a:xfrm>
            <a:off x="0" y="0"/>
            <a:ext cx="10515600" cy="1325563"/>
          </a:xfrm>
        </p:spPr>
        <p:txBody>
          <a:bodyPr/>
          <a:lstStyle/>
          <a:p>
            <a:r>
              <a:rPr lang="en-US" dirty="0"/>
              <a:t>Conclusion</a:t>
            </a:r>
          </a:p>
        </p:txBody>
      </p:sp>
      <p:sp>
        <p:nvSpPr>
          <p:cNvPr id="3" name="Slide Number Placeholder 2">
            <a:extLst>
              <a:ext uri="{FF2B5EF4-FFF2-40B4-BE49-F238E27FC236}">
                <a16:creationId xmlns:a16="http://schemas.microsoft.com/office/drawing/2014/main" id="{4EC4C7CD-CBFE-BE53-0715-B49B837DEF74}"/>
              </a:ext>
            </a:extLst>
          </p:cNvPr>
          <p:cNvSpPr>
            <a:spLocks noGrp="1"/>
          </p:cNvSpPr>
          <p:nvPr>
            <p:ph type="sldNum" sz="quarter" idx="12"/>
          </p:nvPr>
        </p:nvSpPr>
        <p:spPr/>
        <p:txBody>
          <a:bodyPr/>
          <a:lstStyle/>
          <a:p>
            <a:fld id="{D2CEFE0F-5F4F-4325-BFA6-A8B31D740C18}" type="slidenum">
              <a:rPr lang="en-US" smtClean="0"/>
              <a:t>52</a:t>
            </a:fld>
            <a:endParaRPr lang="en-US"/>
          </a:p>
        </p:txBody>
      </p:sp>
      <p:cxnSp>
        <p:nvCxnSpPr>
          <p:cNvPr id="6" name="Straight Connector 5">
            <a:extLst>
              <a:ext uri="{FF2B5EF4-FFF2-40B4-BE49-F238E27FC236}">
                <a16:creationId xmlns:a16="http://schemas.microsoft.com/office/drawing/2014/main" id="{FC8FAB34-2204-3ABB-4430-C3A13C589EF5}"/>
              </a:ext>
            </a:extLst>
          </p:cNvPr>
          <p:cNvCxnSpPr>
            <a:cxnSpLocks/>
          </p:cNvCxnSpPr>
          <p:nvPr/>
        </p:nvCxnSpPr>
        <p:spPr>
          <a:xfrm>
            <a:off x="0" y="1127644"/>
            <a:ext cx="12192000" cy="0"/>
          </a:xfrm>
          <a:prstGeom prst="line">
            <a:avLst/>
          </a:prstGeom>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94191B4E-2992-0FC0-9CEF-CEBA2C1374DF}"/>
              </a:ext>
            </a:extLst>
          </p:cNvPr>
          <p:cNvSpPr txBox="1"/>
          <p:nvPr/>
        </p:nvSpPr>
        <p:spPr>
          <a:xfrm>
            <a:off x="941293" y="1936374"/>
            <a:ext cx="10412507" cy="2985433"/>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3. Behavioral Analysis:</a:t>
            </a:r>
          </a:p>
          <a:p>
            <a:pPr marL="342900" indent="-342900">
              <a:buFont typeface="Wingdings" panose="05000000000000000000" pitchFamily="2" charset="2"/>
              <a:buChar char="Ø"/>
            </a:pPr>
            <a:r>
              <a:rPr lang="en-US" sz="2000" dirty="0"/>
              <a:t>Incorporate behavioral analysis to identify patterns indicative of AI-generated content. This could include examining user interaction patterns, linguistic nuances, or image characteristics that are typical of AI-generated material.</a:t>
            </a:r>
          </a:p>
          <a:p>
            <a:pPr marL="342900" indent="-342900">
              <a:buFont typeface="Wingdings" panose="05000000000000000000" pitchFamily="2" charset="2"/>
              <a:buChar char="Ø"/>
            </a:pPr>
            <a:endParaRPr lang="en-US" sz="2000" dirty="0"/>
          </a:p>
          <a:p>
            <a:r>
              <a:rPr lang="en-US" sz="2400" b="1" dirty="0">
                <a:latin typeface="Times New Roman" panose="02020603050405020304" pitchFamily="18" charset="0"/>
                <a:cs typeface="Times New Roman" panose="02020603050405020304" pitchFamily="18" charset="0"/>
              </a:rPr>
              <a:t>4. Ethical Considerations:</a:t>
            </a:r>
          </a:p>
          <a:p>
            <a:pPr marL="342900" indent="-342900">
              <a:buFont typeface="Wingdings" panose="05000000000000000000" pitchFamily="2" charset="2"/>
              <a:buChar char="Ø"/>
            </a:pPr>
            <a:r>
              <a:rPr lang="en-US" sz="2000" dirty="0"/>
              <a:t> Ensure that the system adheres to ethical guidelines and respects privacy. Strive to strike a balance between improving detection accuracy and maintaining user privacy and freedom of expression.</a:t>
            </a:r>
          </a:p>
        </p:txBody>
      </p:sp>
    </p:spTree>
    <p:extLst>
      <p:ext uri="{BB962C8B-B14F-4D97-AF65-F5344CB8AC3E}">
        <p14:creationId xmlns:p14="http://schemas.microsoft.com/office/powerpoint/2010/main" val="428128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C6395-EE4E-52EF-1EDE-08F58E479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1EA45-BC9A-5EA7-2908-35B900CF9DF4}"/>
              </a:ext>
            </a:extLst>
          </p:cNvPr>
          <p:cNvSpPr>
            <a:spLocks noGrp="1"/>
          </p:cNvSpPr>
          <p:nvPr>
            <p:ph type="title"/>
          </p:nvPr>
        </p:nvSpPr>
        <p:spPr>
          <a:xfrm>
            <a:off x="0" y="0"/>
            <a:ext cx="10515600" cy="1325563"/>
          </a:xfrm>
        </p:spPr>
        <p:txBody>
          <a:bodyPr/>
          <a:lstStyle/>
          <a:p>
            <a:r>
              <a:rPr lang="en-US" dirty="0"/>
              <a:t>Conclusion</a:t>
            </a:r>
          </a:p>
        </p:txBody>
      </p:sp>
      <p:sp>
        <p:nvSpPr>
          <p:cNvPr id="3" name="Slide Number Placeholder 2">
            <a:extLst>
              <a:ext uri="{FF2B5EF4-FFF2-40B4-BE49-F238E27FC236}">
                <a16:creationId xmlns:a16="http://schemas.microsoft.com/office/drawing/2014/main" id="{25ACF813-44CD-2051-795C-0DC8D25E10DB}"/>
              </a:ext>
            </a:extLst>
          </p:cNvPr>
          <p:cNvSpPr>
            <a:spLocks noGrp="1"/>
          </p:cNvSpPr>
          <p:nvPr>
            <p:ph type="sldNum" sz="quarter" idx="12"/>
          </p:nvPr>
        </p:nvSpPr>
        <p:spPr/>
        <p:txBody>
          <a:bodyPr/>
          <a:lstStyle/>
          <a:p>
            <a:fld id="{D2CEFE0F-5F4F-4325-BFA6-A8B31D740C18}" type="slidenum">
              <a:rPr lang="en-US" smtClean="0"/>
              <a:t>53</a:t>
            </a:fld>
            <a:endParaRPr lang="en-US"/>
          </a:p>
        </p:txBody>
      </p:sp>
      <p:cxnSp>
        <p:nvCxnSpPr>
          <p:cNvPr id="6" name="Straight Connector 5">
            <a:extLst>
              <a:ext uri="{FF2B5EF4-FFF2-40B4-BE49-F238E27FC236}">
                <a16:creationId xmlns:a16="http://schemas.microsoft.com/office/drawing/2014/main" id="{6B3CEFC1-3DB5-E882-A54D-5A2867124DF0}"/>
              </a:ext>
            </a:extLst>
          </p:cNvPr>
          <p:cNvCxnSpPr>
            <a:cxnSpLocks/>
          </p:cNvCxnSpPr>
          <p:nvPr/>
        </p:nvCxnSpPr>
        <p:spPr>
          <a:xfrm>
            <a:off x="0" y="1127644"/>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FCD57386-6E61-E6F9-1A20-E3B16F40CAEB}"/>
              </a:ext>
            </a:extLst>
          </p:cNvPr>
          <p:cNvSpPr txBox="1"/>
          <p:nvPr/>
        </p:nvSpPr>
        <p:spPr>
          <a:xfrm>
            <a:off x="820271" y="1828799"/>
            <a:ext cx="10515600" cy="2985433"/>
          </a:xfrm>
          <a:prstGeom prst="rect">
            <a:avLst/>
          </a:prstGeom>
          <a:noFill/>
        </p:spPr>
        <p:txBody>
          <a:bodyPr wrap="square">
            <a:spAutoFit/>
          </a:bodyPr>
          <a:lstStyle/>
          <a:p>
            <a:pPr marL="0" indent="0">
              <a:buNone/>
            </a:pPr>
            <a:r>
              <a:rPr lang="en-US" sz="2400" b="1" dirty="0">
                <a:latin typeface="Times New Roman" panose="02020603050405020304" pitchFamily="18" charset="0"/>
                <a:cs typeface="Times New Roman" panose="02020603050405020304" pitchFamily="18" charset="0"/>
              </a:rPr>
              <a:t>5. Explainability and Transparency:</a:t>
            </a:r>
          </a:p>
          <a:p>
            <a:pPr marL="0" indent="0">
              <a:buNone/>
            </a:pPr>
            <a:endParaRPr lang="en-US" sz="2000" dirty="0"/>
          </a:p>
          <a:p>
            <a:pPr marL="342900" indent="-342900">
              <a:buFont typeface="Wingdings" panose="05000000000000000000" pitchFamily="2" charset="2"/>
              <a:buChar char="Ø"/>
            </a:pPr>
            <a:r>
              <a:rPr lang="en-US" sz="2000" dirty="0"/>
              <a:t>Make efforts to enhance the explainability of the detection system. Providing clear reasons for the identification of AI-generated content can build trust and understanding among users and stakeholders.</a:t>
            </a:r>
          </a:p>
          <a:p>
            <a:pPr marL="0" indent="0">
              <a:buNone/>
            </a:pPr>
            <a:r>
              <a:rPr lang="en-US" sz="2400" b="1" dirty="0">
                <a:latin typeface="Times New Roman" panose="02020603050405020304" pitchFamily="18" charset="0"/>
                <a:cs typeface="Times New Roman" panose="02020603050405020304" pitchFamily="18" charset="0"/>
              </a:rPr>
              <a:t>6. Benchmarking Against State-of-the-Art:</a:t>
            </a:r>
          </a:p>
          <a:p>
            <a:pPr marL="0" indent="0">
              <a:buNone/>
            </a:pPr>
            <a:endParaRPr lang="en-US" sz="2000" dirty="0"/>
          </a:p>
          <a:p>
            <a:pPr marL="342900" indent="-342900">
              <a:buFont typeface="Wingdings" panose="05000000000000000000" pitchFamily="2" charset="2"/>
              <a:buChar char="Ø"/>
            </a:pPr>
            <a:r>
              <a:rPr lang="en-US" sz="2000" dirty="0"/>
              <a:t>Regularly benchmark the system against state-of-the-art models and detection techniques. This can help identify areas for improvement and ensure the system remains competitive.</a:t>
            </a:r>
          </a:p>
        </p:txBody>
      </p:sp>
    </p:spTree>
    <p:extLst>
      <p:ext uri="{BB962C8B-B14F-4D97-AF65-F5344CB8AC3E}">
        <p14:creationId xmlns:p14="http://schemas.microsoft.com/office/powerpoint/2010/main" val="27228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4782D68-FC24-C18B-70ED-85C8841408F0}"/>
              </a:ext>
            </a:extLst>
          </p:cNvPr>
          <p:cNvSpPr txBox="1"/>
          <p:nvPr/>
        </p:nvSpPr>
        <p:spPr>
          <a:xfrm>
            <a:off x="612648" y="433387"/>
            <a:ext cx="5032744" cy="33656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latin typeface="+mj-lt"/>
                <a:ea typeface="+mj-ea"/>
                <a:cs typeface="+mj-cs"/>
              </a:rPr>
              <a:t>Tools</a:t>
            </a:r>
          </a:p>
        </p:txBody>
      </p:sp>
      <p:pic>
        <p:nvPicPr>
          <p:cNvPr id="10" name="Graphic 9">
            <a:extLst>
              <a:ext uri="{FF2B5EF4-FFF2-40B4-BE49-F238E27FC236}">
                <a16:creationId xmlns:a16="http://schemas.microsoft.com/office/drawing/2014/main" id="{C32410D9-035D-BC24-F24D-26558AD20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2504" y="586859"/>
            <a:ext cx="1664118" cy="1901849"/>
          </a:xfrm>
          <a:prstGeom prst="rect">
            <a:avLst/>
          </a:prstGeom>
        </p:spPr>
      </p:pic>
      <p:sp>
        <p:nvSpPr>
          <p:cNvPr id="18"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7B63A083-4031-A35B-5E94-A0A3A96C9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1819" y="586859"/>
            <a:ext cx="1284575" cy="2055320"/>
          </a:xfrm>
          <a:prstGeom prst="rect">
            <a:avLst/>
          </a:prstGeom>
        </p:spPr>
      </p:pic>
      <p:pic>
        <p:nvPicPr>
          <p:cNvPr id="6" name="Graphic 5">
            <a:extLst>
              <a:ext uri="{FF2B5EF4-FFF2-40B4-BE49-F238E27FC236}">
                <a16:creationId xmlns:a16="http://schemas.microsoft.com/office/drawing/2014/main" id="{C77796CE-BC03-D890-A843-78255E3323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07229" y="586859"/>
            <a:ext cx="1798405" cy="2055320"/>
          </a:xfrm>
          <a:prstGeom prst="rect">
            <a:avLst/>
          </a:prstGeom>
        </p:spPr>
      </p:pic>
      <p:sp>
        <p:nvSpPr>
          <p:cNvPr id="2" name="Slide Number Placeholder 1">
            <a:extLst>
              <a:ext uri="{FF2B5EF4-FFF2-40B4-BE49-F238E27FC236}">
                <a16:creationId xmlns:a16="http://schemas.microsoft.com/office/drawing/2014/main" id="{B1BE2D33-5040-E872-CF81-56AEF1B04E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2CEFE0F-5F4F-4325-BFA6-A8B31D740C18}" type="slidenum">
              <a:rPr lang="en-US" smtClean="0"/>
              <a:pPr>
                <a:spcAft>
                  <a:spcPts val="600"/>
                </a:spcAft>
              </a:pPr>
              <a:t>54</a:t>
            </a:fld>
            <a:endParaRPr lang="en-US"/>
          </a:p>
        </p:txBody>
      </p:sp>
      <p:sp>
        <p:nvSpPr>
          <p:cNvPr id="3" name="Freeform 5">
            <a:extLst>
              <a:ext uri="{FF2B5EF4-FFF2-40B4-BE49-F238E27FC236}">
                <a16:creationId xmlns:a16="http://schemas.microsoft.com/office/drawing/2014/main" id="{BC1C67DD-B538-DFB7-967C-C7CC10B6103A}"/>
              </a:ext>
            </a:extLst>
          </p:cNvPr>
          <p:cNvSpPr/>
          <p:nvPr/>
        </p:nvSpPr>
        <p:spPr>
          <a:xfrm>
            <a:off x="5594238" y="3004044"/>
            <a:ext cx="2292964" cy="2746833"/>
          </a:xfrm>
          <a:custGeom>
            <a:avLst/>
            <a:gdLst/>
            <a:ahLst/>
            <a:cxnLst/>
            <a:rect l="l" t="t" r="r" b="b"/>
            <a:pathLst>
              <a:path w="2815186" h="3002865">
                <a:moveTo>
                  <a:pt x="0" y="0"/>
                </a:moveTo>
                <a:lnTo>
                  <a:pt x="2815185" y="0"/>
                </a:lnTo>
                <a:lnTo>
                  <a:pt x="2815185" y="3002865"/>
                </a:lnTo>
                <a:lnTo>
                  <a:pt x="0" y="3002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1988875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E62B72-54E9-DBEF-1C89-48A880F4AF5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A53CA21-9A78-6EDE-CCB5-BFCA26209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with fire and sparks&#10;&#10;Description automatically generated">
            <a:extLst>
              <a:ext uri="{FF2B5EF4-FFF2-40B4-BE49-F238E27FC236}">
                <a16:creationId xmlns:a16="http://schemas.microsoft.com/office/drawing/2014/main" id="{48B12F35-F2C1-DF8C-678D-E10A7BC50AD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429" b="6429"/>
          <a:stretch/>
        </p:blipFill>
        <p:spPr>
          <a:xfrm>
            <a:off x="7377464" y="0"/>
            <a:ext cx="6002110" cy="6857990"/>
          </a:xfrm>
          <a:prstGeom prst="flowChartTerminator">
            <a:avLst/>
          </a:prstGeom>
          <a:effectLst/>
        </p:spPr>
      </p:pic>
      <p:sp>
        <p:nvSpPr>
          <p:cNvPr id="2" name="Title 1">
            <a:extLst>
              <a:ext uri="{FF2B5EF4-FFF2-40B4-BE49-F238E27FC236}">
                <a16:creationId xmlns:a16="http://schemas.microsoft.com/office/drawing/2014/main" id="{F9490E79-C78A-AC1B-A535-D540D70F4C38}"/>
              </a:ext>
            </a:extLst>
          </p:cNvPr>
          <p:cNvSpPr>
            <a:spLocks noGrp="1"/>
          </p:cNvSpPr>
          <p:nvPr>
            <p:ph type="title"/>
          </p:nvPr>
        </p:nvSpPr>
        <p:spPr>
          <a:xfrm>
            <a:off x="0" y="0"/>
            <a:ext cx="6002110" cy="1495425"/>
          </a:xfrm>
        </p:spPr>
        <p:txBody>
          <a:bodyPr vert="horz" lIns="91440" tIns="45720" rIns="91440" bIns="45720" rtlCol="0" anchor="ctr">
            <a:normAutofit/>
          </a:bodyPr>
          <a:lstStyle/>
          <a:p>
            <a:r>
              <a:rPr lang="en-US" sz="4000" dirty="0">
                <a:latin typeface="Verdana" panose="020B0604030504040204" pitchFamily="34" charset="0"/>
                <a:ea typeface="Verdana" panose="020B0604030504040204" pitchFamily="34" charset="0"/>
              </a:rPr>
              <a:t>Problem Definition </a:t>
            </a:r>
          </a:p>
        </p:txBody>
      </p:sp>
      <p:sp>
        <p:nvSpPr>
          <p:cNvPr id="4" name="TextBox 3">
            <a:extLst>
              <a:ext uri="{FF2B5EF4-FFF2-40B4-BE49-F238E27FC236}">
                <a16:creationId xmlns:a16="http://schemas.microsoft.com/office/drawing/2014/main" id="{63D2C344-CD55-EEF3-9299-BE204B27AD2A}"/>
              </a:ext>
            </a:extLst>
          </p:cNvPr>
          <p:cNvSpPr txBox="1"/>
          <p:nvPr/>
        </p:nvSpPr>
        <p:spPr>
          <a:xfrm>
            <a:off x="0" y="1290922"/>
            <a:ext cx="7377464" cy="5567057"/>
          </a:xfrm>
          <a:prstGeom prst="rect">
            <a:avLst/>
          </a:prstGeom>
        </p:spPr>
        <p:txBody>
          <a:bodyPr vert="horz" lIns="91440" tIns="45720" rIns="91440" bIns="45720" rtlCol="0">
            <a:normAutofit/>
          </a:bodyPr>
          <a:lstStyle/>
          <a:p>
            <a:pPr indent="-228600">
              <a:lnSpc>
                <a:spcPct val="17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C44E3ED1-4EA5-5A9F-013E-D4DF8A14B42D}"/>
              </a:ext>
            </a:extLst>
          </p:cNvPr>
          <p:cNvCxnSpPr>
            <a:cxnSpLocks/>
          </p:cNvCxnSpPr>
          <p:nvPr/>
        </p:nvCxnSpPr>
        <p:spPr>
          <a:xfrm>
            <a:off x="0" y="1129551"/>
            <a:ext cx="755853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Slide Number Placeholder 9">
            <a:extLst>
              <a:ext uri="{FF2B5EF4-FFF2-40B4-BE49-F238E27FC236}">
                <a16:creationId xmlns:a16="http://schemas.microsoft.com/office/drawing/2014/main" id="{798C729F-C296-D3B0-2896-C6F16B0397F8}"/>
              </a:ext>
            </a:extLst>
          </p:cNvPr>
          <p:cNvSpPr>
            <a:spLocks noGrp="1"/>
          </p:cNvSpPr>
          <p:nvPr>
            <p:ph type="sldNum" sz="quarter" idx="12"/>
          </p:nvPr>
        </p:nvSpPr>
        <p:spPr/>
        <p:txBody>
          <a:bodyPr/>
          <a:lstStyle/>
          <a:p>
            <a:fld id="{D2CEFE0F-5F4F-4325-BFA6-A8B31D740C18}" type="slidenum">
              <a:rPr lang="en-US" smtClean="0"/>
              <a:t>6</a:t>
            </a:fld>
            <a:endParaRPr lang="en-US"/>
          </a:p>
        </p:txBody>
      </p:sp>
      <p:sp>
        <p:nvSpPr>
          <p:cNvPr id="8" name="TextBox 7">
            <a:extLst>
              <a:ext uri="{FF2B5EF4-FFF2-40B4-BE49-F238E27FC236}">
                <a16:creationId xmlns:a16="http://schemas.microsoft.com/office/drawing/2014/main" id="{091A3FE0-3F6D-E013-09BD-C725574BFBD9}"/>
              </a:ext>
            </a:extLst>
          </p:cNvPr>
          <p:cNvSpPr txBox="1"/>
          <p:nvPr/>
        </p:nvSpPr>
        <p:spPr>
          <a:xfrm>
            <a:off x="577522" y="1290901"/>
            <a:ext cx="6799942" cy="5127686"/>
          </a:xfrm>
          <a:prstGeom prst="rect">
            <a:avLst/>
          </a:prstGeom>
          <a:noFill/>
        </p:spPr>
        <p:txBody>
          <a:bodyPr wrap="square">
            <a:spAutoFit/>
          </a:bodyPr>
          <a:lstStyle/>
          <a:p>
            <a:pPr marL="285750" indent="-285750">
              <a:buFont typeface="Arial" panose="020B0604020202020204" pitchFamily="34" charset="0"/>
              <a:buChar char="•"/>
            </a:pPr>
            <a:r>
              <a:rPr lang="en-US" sz="2000" b="1" dirty="0"/>
              <a:t>Challenges:</a:t>
            </a:r>
            <a:endParaRPr lang="en-US" dirty="0"/>
          </a:p>
          <a:p>
            <a:pPr marL="742950" lvl="1" indent="-285750">
              <a:lnSpc>
                <a:spcPct val="150000"/>
              </a:lnSpc>
              <a:buFont typeface="Wingdings" panose="05000000000000000000" pitchFamily="2" charset="2"/>
              <a:buChar char="Ø"/>
            </a:pPr>
            <a:r>
              <a:rPr lang="en-US" dirty="0"/>
              <a:t>Need for robust and intelligent detection systems.</a:t>
            </a:r>
          </a:p>
          <a:p>
            <a:pPr marL="742950" lvl="1" indent="-285750">
              <a:lnSpc>
                <a:spcPct val="150000"/>
              </a:lnSpc>
              <a:buFont typeface="Wingdings" panose="05000000000000000000" pitchFamily="2" charset="2"/>
              <a:buChar char="Ø"/>
            </a:pPr>
            <a:r>
              <a:rPr lang="en-US" dirty="0"/>
              <a:t>Safeguarding against detrimental effects of manipulated media.</a:t>
            </a:r>
          </a:p>
          <a:p>
            <a:pPr marL="285750" indent="-285750">
              <a:buFont typeface="Arial" panose="020B0604020202020204" pitchFamily="34" charset="0"/>
              <a:buChar char="•"/>
            </a:pPr>
            <a:r>
              <a:rPr lang="en-US" sz="2000" b="1" dirty="0"/>
              <a:t>Importance:</a:t>
            </a:r>
            <a:endParaRPr lang="en-US" dirty="0"/>
          </a:p>
          <a:p>
            <a:pPr marL="742950" lvl="1" indent="-285750">
              <a:lnSpc>
                <a:spcPct val="150000"/>
              </a:lnSpc>
              <a:buFont typeface="Wingdings" panose="05000000000000000000" pitchFamily="2" charset="2"/>
              <a:buChar char="Ø"/>
            </a:pPr>
            <a:r>
              <a:rPr lang="en-US" dirty="0"/>
              <a:t>Understanding implications of unchecked misinformation.</a:t>
            </a:r>
          </a:p>
          <a:p>
            <a:pPr marL="742950" lvl="1" indent="-285750">
              <a:lnSpc>
                <a:spcPct val="150000"/>
              </a:lnSpc>
              <a:buFont typeface="Wingdings" panose="05000000000000000000" pitchFamily="2" charset="2"/>
              <a:buChar char="Ø"/>
            </a:pPr>
            <a:r>
              <a:rPr lang="en-US" dirty="0"/>
              <a:t>Recognizing potential harm to individuals, organizations, and society. </a:t>
            </a:r>
          </a:p>
          <a:p>
            <a:pPr marL="285750" indent="-285750">
              <a:buFont typeface="Arial" panose="020B0604020202020204" pitchFamily="34" charset="0"/>
              <a:buChar char="•"/>
            </a:pPr>
            <a:r>
              <a:rPr lang="en-US" sz="2000" b="1" dirty="0"/>
              <a:t>Project Aim:</a:t>
            </a:r>
          </a:p>
          <a:p>
            <a:pPr marL="742950" lvl="1" indent="-285750">
              <a:lnSpc>
                <a:spcPct val="150000"/>
              </a:lnSpc>
              <a:buFont typeface="Wingdings" panose="05000000000000000000" pitchFamily="2" charset="2"/>
              <a:buChar char="Ø"/>
            </a:pPr>
            <a:r>
              <a:rPr lang="en-US" dirty="0"/>
              <a:t>Address challenges posed by deepfake technology.</a:t>
            </a:r>
          </a:p>
          <a:p>
            <a:pPr marL="742950" lvl="1" indent="-285750">
              <a:lnSpc>
                <a:spcPct val="150000"/>
              </a:lnSpc>
              <a:buFont typeface="Wingdings" panose="05000000000000000000" pitchFamily="2" charset="2"/>
              <a:buChar char="Ø"/>
            </a:pPr>
            <a:r>
              <a:rPr lang="en-US" dirty="0"/>
              <a:t>Develop solutions for intelligent detection of manipulated media.</a:t>
            </a:r>
          </a:p>
          <a:p>
            <a:pPr lvl="1">
              <a:lnSpc>
                <a:spcPct val="150000"/>
              </a:lnSpc>
            </a:pPr>
            <a:endParaRPr lang="en-US" dirty="0"/>
          </a:p>
        </p:txBody>
      </p:sp>
    </p:spTree>
    <p:extLst>
      <p:ext uri="{BB962C8B-B14F-4D97-AF65-F5344CB8AC3E}">
        <p14:creationId xmlns:p14="http://schemas.microsoft.com/office/powerpoint/2010/main" val="152404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DDC446-6E64-4D82-85CF-E98D031D983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861F8C-129B-EBB1-6993-7340253CB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with fire and sparks&#10;&#10;Description automatically generated">
            <a:extLst>
              <a:ext uri="{FF2B5EF4-FFF2-40B4-BE49-F238E27FC236}">
                <a16:creationId xmlns:a16="http://schemas.microsoft.com/office/drawing/2014/main" id="{0A2C8802-3CA3-FDB2-E181-93B86EA985F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429" b="6429"/>
          <a:stretch/>
        </p:blipFill>
        <p:spPr>
          <a:xfrm>
            <a:off x="7377464" y="0"/>
            <a:ext cx="6002110" cy="6857990"/>
          </a:xfrm>
          <a:prstGeom prst="flowChartTerminator">
            <a:avLst/>
          </a:prstGeom>
          <a:effectLst/>
        </p:spPr>
      </p:pic>
      <p:sp>
        <p:nvSpPr>
          <p:cNvPr id="2" name="Title 1">
            <a:extLst>
              <a:ext uri="{FF2B5EF4-FFF2-40B4-BE49-F238E27FC236}">
                <a16:creationId xmlns:a16="http://schemas.microsoft.com/office/drawing/2014/main" id="{D6C452F2-A2A8-1400-2D54-56B4E7479511}"/>
              </a:ext>
            </a:extLst>
          </p:cNvPr>
          <p:cNvSpPr>
            <a:spLocks noGrp="1"/>
          </p:cNvSpPr>
          <p:nvPr>
            <p:ph type="title"/>
          </p:nvPr>
        </p:nvSpPr>
        <p:spPr>
          <a:xfrm>
            <a:off x="0" y="0"/>
            <a:ext cx="6002110" cy="1495425"/>
          </a:xfrm>
        </p:spPr>
        <p:txBody>
          <a:bodyPr vert="horz" lIns="91440" tIns="45720" rIns="91440" bIns="45720" rtlCol="0" anchor="ctr">
            <a:normAutofit/>
          </a:bodyPr>
          <a:lstStyle/>
          <a:p>
            <a:r>
              <a:rPr lang="en-US" sz="4000" dirty="0">
                <a:latin typeface="Verdana" panose="020B0604030504040204" pitchFamily="34" charset="0"/>
                <a:ea typeface="Verdana" panose="020B0604030504040204" pitchFamily="34" charset="0"/>
              </a:rPr>
              <a:t>Problem Definition </a:t>
            </a:r>
          </a:p>
        </p:txBody>
      </p:sp>
      <p:sp>
        <p:nvSpPr>
          <p:cNvPr id="4" name="TextBox 3">
            <a:extLst>
              <a:ext uri="{FF2B5EF4-FFF2-40B4-BE49-F238E27FC236}">
                <a16:creationId xmlns:a16="http://schemas.microsoft.com/office/drawing/2014/main" id="{7177F2ED-B6D2-16D6-737D-F1E458F0295E}"/>
              </a:ext>
            </a:extLst>
          </p:cNvPr>
          <p:cNvSpPr txBox="1"/>
          <p:nvPr/>
        </p:nvSpPr>
        <p:spPr>
          <a:xfrm>
            <a:off x="0" y="1290922"/>
            <a:ext cx="7377464" cy="5567057"/>
          </a:xfrm>
          <a:prstGeom prst="rect">
            <a:avLst/>
          </a:prstGeom>
        </p:spPr>
        <p:txBody>
          <a:bodyPr vert="horz" lIns="91440" tIns="45720" rIns="91440" bIns="45720" rtlCol="0">
            <a:normAutofit/>
          </a:bodyPr>
          <a:lstStyle/>
          <a:p>
            <a:pPr indent="-228600">
              <a:lnSpc>
                <a:spcPct val="17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CBFCBB0C-F013-2936-E1BF-BF03C7595750}"/>
              </a:ext>
            </a:extLst>
          </p:cNvPr>
          <p:cNvCxnSpPr>
            <a:cxnSpLocks/>
          </p:cNvCxnSpPr>
          <p:nvPr/>
        </p:nvCxnSpPr>
        <p:spPr>
          <a:xfrm>
            <a:off x="0" y="1129551"/>
            <a:ext cx="755853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Slide Number Placeholder 9">
            <a:extLst>
              <a:ext uri="{FF2B5EF4-FFF2-40B4-BE49-F238E27FC236}">
                <a16:creationId xmlns:a16="http://schemas.microsoft.com/office/drawing/2014/main" id="{55A11318-F703-34A2-DC36-96F8A874B8E0}"/>
              </a:ext>
            </a:extLst>
          </p:cNvPr>
          <p:cNvSpPr>
            <a:spLocks noGrp="1"/>
          </p:cNvSpPr>
          <p:nvPr>
            <p:ph type="sldNum" sz="quarter" idx="12"/>
          </p:nvPr>
        </p:nvSpPr>
        <p:spPr/>
        <p:txBody>
          <a:bodyPr/>
          <a:lstStyle/>
          <a:p>
            <a:fld id="{D2CEFE0F-5F4F-4325-BFA6-A8B31D740C18}" type="slidenum">
              <a:rPr lang="en-US" smtClean="0"/>
              <a:t>7</a:t>
            </a:fld>
            <a:endParaRPr lang="en-US"/>
          </a:p>
        </p:txBody>
      </p:sp>
      <p:sp>
        <p:nvSpPr>
          <p:cNvPr id="8" name="TextBox 7">
            <a:extLst>
              <a:ext uri="{FF2B5EF4-FFF2-40B4-BE49-F238E27FC236}">
                <a16:creationId xmlns:a16="http://schemas.microsoft.com/office/drawing/2014/main" id="{1EDBF944-963D-0B2F-5237-6319C11FD006}"/>
              </a:ext>
            </a:extLst>
          </p:cNvPr>
          <p:cNvSpPr txBox="1"/>
          <p:nvPr/>
        </p:nvSpPr>
        <p:spPr>
          <a:xfrm>
            <a:off x="288761" y="1781426"/>
            <a:ext cx="6799942" cy="4158190"/>
          </a:xfrm>
          <a:prstGeom prst="rect">
            <a:avLst/>
          </a:prstGeom>
          <a:noFill/>
        </p:spPr>
        <p:txBody>
          <a:bodyPr wrap="square">
            <a:spAutoFit/>
          </a:bodyPr>
          <a:lstStyle/>
          <a:p>
            <a:pPr marL="285750" indent="-285750">
              <a:buFont typeface="Arial" panose="020B0604020202020204" pitchFamily="34" charset="0"/>
              <a:buChar char="•"/>
            </a:pPr>
            <a:r>
              <a:rPr lang="en-US" sz="2000" b="1" dirty="0"/>
              <a:t>Significance:</a:t>
            </a:r>
          </a:p>
          <a:p>
            <a:pPr marL="742950" lvl="1" indent="-285750">
              <a:lnSpc>
                <a:spcPct val="150000"/>
              </a:lnSpc>
              <a:buFont typeface="Wingdings" panose="05000000000000000000" pitchFamily="2" charset="2"/>
              <a:buChar char="Ø"/>
            </a:pPr>
            <a:r>
              <a:rPr lang="en-US" dirty="0"/>
              <a:t>Enhancing media authenticity in the digital landscape.</a:t>
            </a:r>
          </a:p>
          <a:p>
            <a:pPr marL="742950" lvl="1" indent="-285750">
              <a:lnSpc>
                <a:spcPct val="150000"/>
              </a:lnSpc>
              <a:buFont typeface="Wingdings" panose="05000000000000000000" pitchFamily="2" charset="2"/>
              <a:buChar char="Ø"/>
            </a:pPr>
            <a:r>
              <a:rPr lang="en-US" dirty="0"/>
              <a:t>Contributing to the security of individuals and organizations.</a:t>
            </a:r>
          </a:p>
          <a:p>
            <a:pPr marL="742950" lvl="1" indent="-285750">
              <a:lnSpc>
                <a:spcPct val="150000"/>
              </a:lnSpc>
              <a:buFont typeface="Wingdings" panose="05000000000000000000" pitchFamily="2" charset="2"/>
              <a:buChar char="Ø"/>
            </a:pPr>
            <a:endParaRPr lang="en-US" dirty="0"/>
          </a:p>
          <a:p>
            <a:pPr marL="285750" indent="-285750">
              <a:buFont typeface="Arial" panose="020B0604020202020204" pitchFamily="34" charset="0"/>
              <a:buChar char="•"/>
            </a:pPr>
            <a:r>
              <a:rPr lang="en-US" sz="2000" b="1" dirty="0"/>
              <a:t>Outcome:</a:t>
            </a:r>
            <a:endParaRPr lang="en-US" dirty="0"/>
          </a:p>
          <a:p>
            <a:pPr marL="742950" lvl="1" indent="-285750">
              <a:lnSpc>
                <a:spcPct val="150000"/>
              </a:lnSpc>
              <a:buFont typeface="Wingdings" panose="05000000000000000000" pitchFamily="2" charset="2"/>
              <a:buChar char="Ø"/>
            </a:pPr>
            <a:r>
              <a:rPr lang="en-US" dirty="0"/>
              <a:t>Implementation of effective detection systems.</a:t>
            </a:r>
          </a:p>
          <a:p>
            <a:pPr marL="742950" lvl="1" indent="-285750">
              <a:lnSpc>
                <a:spcPct val="150000"/>
              </a:lnSpc>
              <a:buFont typeface="Wingdings" panose="05000000000000000000" pitchFamily="2" charset="2"/>
              <a:buChar char="Ø"/>
            </a:pPr>
            <a:r>
              <a:rPr lang="en-US" dirty="0"/>
              <a:t>Mitigation of risks associated with manipulated media.</a:t>
            </a:r>
          </a:p>
          <a:p>
            <a:endParaRPr lang="en-US" dirty="0"/>
          </a:p>
          <a:p>
            <a:pPr marL="342900" indent="-342900">
              <a:buFont typeface="Arial" panose="020B0604020202020204" pitchFamily="34" charset="0"/>
              <a:buChar char="•"/>
            </a:pPr>
            <a:r>
              <a:rPr lang="en-US" sz="2000" b="1" dirty="0"/>
              <a:t>Conclusion:</a:t>
            </a:r>
            <a:endParaRPr lang="en-US" dirty="0"/>
          </a:p>
          <a:p>
            <a:pPr marL="742950" lvl="1" indent="-285750">
              <a:lnSpc>
                <a:spcPct val="150000"/>
              </a:lnSpc>
              <a:buFont typeface="Wingdings" panose="05000000000000000000" pitchFamily="2" charset="2"/>
              <a:buChar char="Ø"/>
            </a:pPr>
            <a:r>
              <a:rPr lang="en-US" dirty="0"/>
              <a:t>Emphasizing the importance of countering misinformation for a secure digital future.</a:t>
            </a:r>
          </a:p>
        </p:txBody>
      </p:sp>
    </p:spTree>
    <p:extLst>
      <p:ext uri="{BB962C8B-B14F-4D97-AF65-F5344CB8AC3E}">
        <p14:creationId xmlns:p14="http://schemas.microsoft.com/office/powerpoint/2010/main" val="27818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470DCD-206A-34AA-E0C4-242B0D3C92E2}"/>
            </a:ext>
          </a:extLst>
        </p:cNvPr>
        <p:cNvGrpSpPr/>
        <p:nvPr/>
      </p:nvGrpSpPr>
      <p:grpSpPr>
        <a:xfrm>
          <a:off x="0" y="0"/>
          <a:ext cx="0" cy="0"/>
          <a:chOff x="0" y="0"/>
          <a:chExt cx="0" cy="0"/>
        </a:xfrm>
      </p:grpSpPr>
      <p:pic>
        <p:nvPicPr>
          <p:cNvPr id="2" name="Picture 1" descr="A robot with a glowing blue eye&#10;&#10;Description automatically generated">
            <a:extLst>
              <a:ext uri="{FF2B5EF4-FFF2-40B4-BE49-F238E27FC236}">
                <a16:creationId xmlns:a16="http://schemas.microsoft.com/office/drawing/2014/main" id="{325EAF67-0CC2-3AD6-8A93-ECED3ED839AF}"/>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t="8583" b="8583"/>
          <a:stretch/>
        </p:blipFill>
        <p:spPr>
          <a:xfrm>
            <a:off x="-328842" y="96982"/>
            <a:ext cx="6129617" cy="6858000"/>
          </a:xfrm>
          <a:prstGeom prst="flowChartTerminator">
            <a:avLst/>
          </a:prstGeom>
        </p:spPr>
      </p:pic>
      <p:sp>
        <p:nvSpPr>
          <p:cNvPr id="22" name="Rectangle 21">
            <a:extLst>
              <a:ext uri="{FF2B5EF4-FFF2-40B4-BE49-F238E27FC236}">
                <a16:creationId xmlns:a16="http://schemas.microsoft.com/office/drawing/2014/main" id="{2F147115-0101-8D2F-A98B-2355CF85D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wo robots fighting each other&#10;&#10;Description automatically generated">
            <a:extLst>
              <a:ext uri="{FF2B5EF4-FFF2-40B4-BE49-F238E27FC236}">
                <a16:creationId xmlns:a16="http://schemas.microsoft.com/office/drawing/2014/main" id="{8886480D-1181-C640-72BF-68F3AE3EC8D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7877" r="-1" b="7515"/>
          <a:stretch/>
        </p:blipFill>
        <p:spPr>
          <a:xfrm>
            <a:off x="20" y="10"/>
            <a:ext cx="12188930" cy="6857990"/>
          </a:xfrm>
          <a:prstGeom prst="rect">
            <a:avLst/>
          </a:prstGeom>
        </p:spPr>
      </p:pic>
      <p:sp>
        <p:nvSpPr>
          <p:cNvPr id="15" name="TextBox 14">
            <a:extLst>
              <a:ext uri="{FF2B5EF4-FFF2-40B4-BE49-F238E27FC236}">
                <a16:creationId xmlns:a16="http://schemas.microsoft.com/office/drawing/2014/main" id="{D3462CAF-6077-DE08-E7CB-B3509ABDA44E}"/>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solidFill>
                  <a:schemeClr val="bg1"/>
                </a:solidFill>
                <a:latin typeface="+mj-lt"/>
                <a:ea typeface="+mj-ea"/>
                <a:cs typeface="+mj-cs"/>
              </a:rPr>
              <a:t>Problem Solution </a:t>
            </a:r>
          </a:p>
        </p:txBody>
      </p:sp>
      <p:sp>
        <p:nvSpPr>
          <p:cNvPr id="28" name="sketchy line">
            <a:extLst>
              <a:ext uri="{FF2B5EF4-FFF2-40B4-BE49-F238E27FC236}">
                <a16:creationId xmlns:a16="http://schemas.microsoft.com/office/drawing/2014/main" id="{9271F4C6-B220-84E9-CADD-CD1433DB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8307F7E8-1E0D-1AF1-EEA8-C0CFA6B4721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8</a:t>
            </a:fld>
            <a:endParaRPr lang="en-US">
              <a:solidFill>
                <a:srgbClr val="FFFFFF"/>
              </a:solidFill>
              <a:latin typeface="Calibri" panose="020F0502020204030204"/>
            </a:endParaRPr>
          </a:p>
        </p:txBody>
      </p:sp>
    </p:spTree>
    <p:extLst>
      <p:ext uri="{BB962C8B-B14F-4D97-AF65-F5344CB8AC3E}">
        <p14:creationId xmlns:p14="http://schemas.microsoft.com/office/powerpoint/2010/main" val="26639671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733641-4DC0-F802-C1BA-CDC2F03C0406}"/>
              </a:ext>
            </a:extLst>
          </p:cNvPr>
          <p:cNvSpPr>
            <a:spLocks noGrp="1"/>
          </p:cNvSpPr>
          <p:nvPr>
            <p:ph type="sldNum" sz="quarter" idx="12"/>
          </p:nvPr>
        </p:nvSpPr>
        <p:spPr/>
        <p:txBody>
          <a:bodyPr/>
          <a:lstStyle/>
          <a:p>
            <a:fld id="{D2CEFE0F-5F4F-4325-BFA6-A8B31D740C18}" type="slidenum">
              <a:rPr lang="en-US" smtClean="0"/>
              <a:t>9</a:t>
            </a:fld>
            <a:endParaRPr lang="en-US"/>
          </a:p>
        </p:txBody>
      </p:sp>
      <p:sp>
        <p:nvSpPr>
          <p:cNvPr id="4" name="TextBox 3">
            <a:extLst>
              <a:ext uri="{FF2B5EF4-FFF2-40B4-BE49-F238E27FC236}">
                <a16:creationId xmlns:a16="http://schemas.microsoft.com/office/drawing/2014/main" id="{D7CF64AF-8DAD-5EB5-A734-F7A69E83C1AE}"/>
              </a:ext>
            </a:extLst>
          </p:cNvPr>
          <p:cNvSpPr txBox="1"/>
          <p:nvPr/>
        </p:nvSpPr>
        <p:spPr>
          <a:xfrm>
            <a:off x="3989510" y="1592886"/>
            <a:ext cx="8352252" cy="3507179"/>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Project Overview: </a:t>
            </a:r>
          </a:p>
          <a:p>
            <a:pPr marL="800100" lvl="1" indent="-342900">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AI Detection System for Multiple Media.</a:t>
            </a:r>
          </a:p>
          <a:p>
            <a:pPr marL="800100" lvl="1" indent="-342900">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Aims to detect generated in text, images, and deepfake.</a:t>
            </a:r>
          </a:p>
          <a:p>
            <a:pPr marL="800100" lvl="1"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State-of-the-art technologies for comprehensive solutions.</a:t>
            </a:r>
          </a:p>
          <a:p>
            <a:pPr marL="800100" lvl="1" indent="-34290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Advanced algorithms for image and deepfake analysis</a:t>
            </a:r>
            <a:r>
              <a:rPr lang="en-US" sz="2000" dirty="0"/>
              <a:t>.</a:t>
            </a:r>
          </a:p>
          <a:p>
            <a:pPr>
              <a:lnSpc>
                <a:spcPct val="200000"/>
              </a:lnSpc>
            </a:pPr>
            <a:endParaRPr lang="en-US" sz="2000" dirty="0">
              <a:latin typeface="Times New Roman" panose="02020603050405020304" pitchFamily="18" charset="0"/>
              <a:cs typeface="Times New Roman" panose="02020603050405020304" pitchFamily="18" charset="0"/>
            </a:endParaRPr>
          </a:p>
        </p:txBody>
      </p:sp>
      <p:pic>
        <p:nvPicPr>
          <p:cNvPr id="6" name="Picture 5" descr="A robot with a glowing blue eye&#10;&#10;Description automatically generated">
            <a:extLst>
              <a:ext uri="{FF2B5EF4-FFF2-40B4-BE49-F238E27FC236}">
                <a16:creationId xmlns:a16="http://schemas.microsoft.com/office/drawing/2014/main" id="{A24C4B5F-57AC-17CB-AAC4-48054809C61E}"/>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13891057-EBC6-D80D-887E-6830AA4A7115}"/>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8" name="Straight Connector 7">
            <a:extLst>
              <a:ext uri="{FF2B5EF4-FFF2-40B4-BE49-F238E27FC236}">
                <a16:creationId xmlns:a16="http://schemas.microsoft.com/office/drawing/2014/main" id="{E1A94A8F-9A06-20F8-0448-1B5100E9C4FE}"/>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198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1572</TotalTime>
  <Words>1812</Words>
  <Application>Microsoft Office PowerPoint</Application>
  <PresentationFormat>Widescreen</PresentationFormat>
  <Paragraphs>270</Paragraphs>
  <Slides>54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-apple-system</vt:lpstr>
      <vt:lpstr>Arial</vt:lpstr>
      <vt:lpstr>Calibri</vt:lpstr>
      <vt:lpstr>Calibri Light</vt:lpstr>
      <vt:lpstr>Inter</vt:lpstr>
      <vt:lpstr>Söhne</vt:lpstr>
      <vt:lpstr>Times New Roman</vt:lpstr>
      <vt:lpstr>Verdana</vt:lpstr>
      <vt:lpstr>Wingdings</vt:lpstr>
      <vt:lpstr>Office Theme</vt:lpstr>
      <vt:lpstr>AI-Generated Media Detection</vt:lpstr>
      <vt:lpstr>Team Members</vt:lpstr>
      <vt:lpstr>Agenda</vt:lpstr>
      <vt:lpstr>PowerPoint Presentation</vt:lpstr>
      <vt:lpstr>Problem Definition </vt:lpstr>
      <vt:lpstr>Problem Definition </vt:lpstr>
      <vt:lpstr>Problem Definition </vt:lpstr>
      <vt:lpstr>PowerPoint Presentation</vt:lpstr>
      <vt:lpstr>PowerPoint Presentation</vt:lpstr>
      <vt:lpstr>PowerPoint Presentation</vt:lpstr>
      <vt:lpstr>PowerPoint Presentation</vt:lpstr>
      <vt:lpstr>PowerPoint Presentation</vt:lpstr>
      <vt:lpstr>Project Design</vt:lpstr>
      <vt:lpstr>PowerPoint Presentation</vt:lpstr>
      <vt:lpstr>Context Diagram</vt:lpstr>
      <vt:lpstr>Data Flow Diagram</vt:lpstr>
      <vt:lpstr>Entity Relationship Diagram</vt:lpstr>
      <vt:lpstr>ERD(User)Cont...</vt:lpstr>
      <vt:lpstr>ERD(Admin)Cont...</vt:lpstr>
      <vt:lpstr>ERD(Subscription)Cont...</vt:lpstr>
      <vt:lpstr>ERD(Data History) Cont...</vt:lpstr>
      <vt:lpstr>Models of Detection </vt:lpstr>
      <vt:lpstr>Text Detection Model</vt:lpstr>
      <vt:lpstr>Text Detection Prototype Model</vt:lpstr>
      <vt:lpstr>Text Detection Prototype Model(cont…)</vt:lpstr>
      <vt:lpstr>Text Detection Prototype Model(cont…)</vt:lpstr>
      <vt:lpstr>Text Detection Prototype Model(cont…)</vt:lpstr>
      <vt:lpstr>Text Detection Prototype Model(cont…)</vt:lpstr>
      <vt:lpstr>Text Detection Prototype Model(cont…)</vt:lpstr>
      <vt:lpstr>Models of Detection </vt:lpstr>
      <vt:lpstr>Image generated detector .</vt:lpstr>
      <vt:lpstr>Image generated detector .</vt:lpstr>
      <vt:lpstr>Image generated detector .</vt:lpstr>
      <vt:lpstr>Image generated detector .</vt:lpstr>
      <vt:lpstr>Models of Detection </vt:lpstr>
      <vt:lpstr>Deepfake detector</vt:lpstr>
      <vt:lpstr>Deepfake detector</vt:lpstr>
      <vt:lpstr>Deepfake detector</vt:lpstr>
      <vt:lpstr>Deepfake detector</vt:lpstr>
      <vt:lpstr>Deepfake detector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AI Generated Content</dc:title>
  <dc:creator>زياد السيد عبد العظيم على يوسف</dc:creator>
  <cp:lastModifiedBy>زياد السيد عبد العظيم على يوسف</cp:lastModifiedBy>
  <cp:revision>31</cp:revision>
  <dcterms:created xsi:type="dcterms:W3CDTF">2023-11-30T16:40:16Z</dcterms:created>
  <dcterms:modified xsi:type="dcterms:W3CDTF">2024-02-12T06:02:30Z</dcterms:modified>
</cp:coreProperties>
</file>